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596" r:id="rId5"/>
    <p:sldId id="641" r:id="rId6"/>
    <p:sldId id="649" r:id="rId7"/>
    <p:sldId id="650" r:id="rId8"/>
    <p:sldId id="704" r:id="rId9"/>
    <p:sldId id="651" r:id="rId10"/>
    <p:sldId id="644" r:id="rId11"/>
    <p:sldId id="646" r:id="rId12"/>
    <p:sldId id="663" r:id="rId13"/>
    <p:sldId id="662" r:id="rId14"/>
    <p:sldId id="664" r:id="rId15"/>
    <p:sldId id="582" r:id="rId16"/>
    <p:sldId id="653" r:id="rId17"/>
    <p:sldId id="652" r:id="rId18"/>
    <p:sldId id="657" r:id="rId19"/>
    <p:sldId id="656" r:id="rId20"/>
    <p:sldId id="577" r:id="rId21"/>
    <p:sldId id="578" r:id="rId22"/>
    <p:sldId id="659" r:id="rId23"/>
    <p:sldId id="660" r:id="rId24"/>
    <p:sldId id="749" r:id="rId25"/>
    <p:sldId id="750" r:id="rId26"/>
    <p:sldId id="654" r:id="rId27"/>
    <p:sldId id="655" r:id="rId28"/>
    <p:sldId id="658" r:id="rId29"/>
    <p:sldId id="505" r:id="rId30"/>
    <p:sldId id="777" r:id="rId31"/>
    <p:sldId id="573" r:id="rId32"/>
    <p:sldId id="778" r:id="rId33"/>
    <p:sldId id="779" r:id="rId34"/>
    <p:sldId id="780" r:id="rId35"/>
    <p:sldId id="781" r:id="rId36"/>
    <p:sldId id="782" r:id="rId37"/>
    <p:sldId id="783" r:id="rId38"/>
    <p:sldId id="784" r:id="rId39"/>
    <p:sldId id="785" r:id="rId40"/>
    <p:sldId id="786" r:id="rId41"/>
    <p:sldId id="787" r:id="rId42"/>
    <p:sldId id="788" r:id="rId43"/>
    <p:sldId id="789" r:id="rId44"/>
    <p:sldId id="629" r:id="rId45"/>
    <p:sldId id="790" r:id="rId46"/>
    <p:sldId id="791" r:id="rId47"/>
    <p:sldId id="792" r:id="rId48"/>
    <p:sldId id="793" r:id="rId49"/>
    <p:sldId id="794" r:id="rId50"/>
    <p:sldId id="798" r:id="rId51"/>
    <p:sldId id="799" r:id="rId52"/>
    <p:sldId id="801" r:id="rId53"/>
    <p:sldId id="802" r:id="rId54"/>
    <p:sldId id="295" r:id="rId5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乔鑫" initials="QX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CC"/>
    <a:srgbClr val="3366FF"/>
    <a:srgbClr val="0099FF"/>
    <a:srgbClr val="3399FF"/>
    <a:srgbClr val="B989DD"/>
    <a:srgbClr val="CC66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83138" autoAdjust="0"/>
  </p:normalViewPr>
  <p:slideViewPr>
    <p:cSldViewPr>
      <p:cViewPr varScale="1">
        <p:scale>
          <a:sx n="94" d="100"/>
          <a:sy n="94" d="100"/>
        </p:scale>
        <p:origin x="-2436" y="-108"/>
      </p:cViewPr>
      <p:guideLst>
        <p:guide orient="horz" pos="43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237C1CD-1DB9-4E6A-8C5A-233BD2A8087F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692014A0-1195-4C90-B885-09E67F26CBD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AB3D0BA0-2C68-4322-8F1D-C2CC6F9AFBF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中心介绍，计算资源，主页，公众号，咨询方式</a:t>
            </a:r>
            <a:endParaRPr lang="en-US" altLang="zh-CN" dirty="0" smtClean="0"/>
          </a:p>
          <a:p>
            <a:r>
              <a:rPr lang="zh-CN" altLang="en-US" dirty="0" smtClean="0"/>
              <a:t>集群架构</a:t>
            </a:r>
            <a:r>
              <a:rPr lang="en-US" altLang="zh-CN" dirty="0" smtClean="0"/>
              <a:t>-</a:t>
            </a:r>
            <a:r>
              <a:rPr lang="zh-CN" altLang="en-US" dirty="0" smtClean="0"/>
              <a:t>计算节点，存储，网络</a:t>
            </a:r>
            <a:endParaRPr lang="en-US" altLang="zh-CN" dirty="0" smtClean="0"/>
          </a:p>
          <a:p>
            <a:r>
              <a:rPr lang="zh-CN" altLang="en-US" dirty="0" smtClean="0"/>
              <a:t>怎么申请账号，充值流程，收费政策，怎么提问（</a:t>
            </a:r>
            <a:r>
              <a:rPr lang="en-US" altLang="zh-CN" dirty="0" err="1" smtClean="0"/>
              <a:t>hpc</a:t>
            </a:r>
            <a:r>
              <a:rPr lang="en-US" altLang="zh-CN" dirty="0" smtClean="0"/>
              <a:t>,……</a:t>
            </a:r>
            <a:r>
              <a:rPr lang="zh-CN" altLang="en-US" dirty="0" smtClean="0"/>
              <a:t>），机时查询</a:t>
            </a:r>
            <a:endParaRPr lang="en-US" altLang="zh-CN" dirty="0" smtClean="0"/>
          </a:p>
          <a:p>
            <a:r>
              <a:rPr lang="zh-CN" altLang="en-US" dirty="0" smtClean="0"/>
              <a:t>上机：</a:t>
            </a:r>
            <a:r>
              <a:rPr lang="en-US" altLang="zh-CN" dirty="0" smtClean="0"/>
              <a:t>VPN</a:t>
            </a:r>
            <a:r>
              <a:rPr lang="zh-CN" altLang="en-US" dirty="0" smtClean="0"/>
              <a:t>（信息中心，</a:t>
            </a:r>
            <a:r>
              <a:rPr lang="en-US" altLang="zh-CN" dirty="0" smtClean="0"/>
              <a:t>IP</a:t>
            </a:r>
            <a:r>
              <a:rPr lang="zh-CN" altLang="en-US" dirty="0" smtClean="0"/>
              <a:t>获取），</a:t>
            </a:r>
            <a:r>
              <a:rPr lang="en-US" altLang="zh-CN" dirty="0" err="1" smtClean="0"/>
              <a:t>Xshell</a:t>
            </a:r>
            <a:r>
              <a:rPr lang="zh-CN" altLang="en-US" dirty="0" smtClean="0"/>
              <a:t>，</a:t>
            </a:r>
            <a:r>
              <a:rPr lang="en-US" altLang="zh-CN" dirty="0" smtClean="0"/>
              <a:t>Linux</a:t>
            </a:r>
            <a:r>
              <a:rPr lang="zh-CN" altLang="en-US" dirty="0" smtClean="0"/>
              <a:t>基础，</a:t>
            </a:r>
            <a:r>
              <a:rPr lang="en-US" altLang="zh-CN" dirty="0" err="1" smtClean="0"/>
              <a:t>lsf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pbs</a:t>
            </a:r>
            <a:endParaRPr lang="en-US" altLang="zh-CN" dirty="0" smtClean="0"/>
          </a:p>
          <a:p>
            <a:r>
              <a:rPr lang="zh-CN" altLang="en-US" dirty="0" smtClean="0"/>
              <a:t>发文章致谢！！！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27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58FC864-4A0E-41F4-BFDC-7523D581A1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14A0-1195-4C90-B885-09E67F26CB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位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4F4DB-1F3D-4F92-AF2A-52E7B9C02F0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0E1C6-47A0-4A32-9C5A-9556ADAEBD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23850" y="736600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baseline="0">
                <a:solidFill>
                  <a:schemeClr val="tx2"/>
                </a:solidFill>
                <a:latin typeface="微软雅黑" panose="020B0503020204020204" pitchFamily="34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0C26E7E-D1A3-4510-A528-9BB2FA73500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23850" y="736600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7007C36-F0E2-4B2E-98F1-F2E3A3EF6D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23850" y="736600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C840812-BEB7-4340-A334-A152D646AE6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23850" y="736600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92A834A-15B9-4AA9-94FA-C2D37050CB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23850" y="736600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E96EF99-6733-4D56-9A03-27F667D793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23850" y="736600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0771C58-2E12-4678-81C9-DFD2C125D56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61C83B7-96E6-429A-8C12-2BB13E511E0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93185CF-D587-4455-B46A-96BBF1CA7DD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emf"/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hyperlink" Target="http://hpc.sustech.edu.cn/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hyperlink" Target="http://hpc.sustech.edu.cn/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hyperlink" Target="http://172.18.6.195:18090/" TargetMode="External"/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hyperlink" Target="http://172.18.6.195:18090/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119364" y="3933056"/>
            <a:ext cx="5332956" cy="1000132"/>
          </a:xfrm>
        </p:spPr>
        <p:txBody>
          <a:bodyPr/>
          <a:lstStyle/>
          <a:p>
            <a:pPr algn="ctr">
              <a:defRPr/>
            </a:pPr>
            <a:r>
              <a:rPr lang="zh-CN" altLang="en-US" sz="24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谢作扬</a:t>
            </a:r>
            <a:endParaRPr lang="en-US" altLang="zh-CN" sz="2400" b="1" dirty="0" smtClean="0">
              <a:solidFill>
                <a:srgbClr val="7030A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>
              <a:defRPr/>
            </a:pPr>
            <a:r>
              <a:rPr lang="en-US" altLang="zh-CN" sz="24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2021</a:t>
            </a:r>
            <a:r>
              <a:rPr lang="zh-CN" altLang="en-US" sz="24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4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400" b="1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endParaRPr lang="en-US" altLang="zh-CN" sz="2400" b="1" dirty="0">
              <a:solidFill>
                <a:srgbClr val="7030A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7" y="116631"/>
            <a:ext cx="2028225" cy="20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62691"/>
            <a:ext cx="544796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:\Mirror\Work_FJ\win2k&amp;vasp\sustc_HPC\计算中心\ccse\images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72" y="5013176"/>
            <a:ext cx="3190312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Mirror\Work_FJ\win2k&amp;vasp\sustc_HPC\计算中心\ccse\images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3037871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Mirror\Work_FJ\win2k&amp;vasp\sustc_HPC\计算中心\ccse\images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2915816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5536" y="2276872"/>
            <a:ext cx="8424936" cy="936104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50000"/>
              </a:spcBef>
              <a:defRPr/>
            </a:pPr>
            <a:r>
              <a:rPr lang="zh-CN" altLang="en-US" sz="40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科学与工程计算中心用户</a:t>
            </a:r>
            <a:endParaRPr lang="en-US" altLang="zh-CN" sz="4000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lvl="0" indent="-342900" algn="ctr" eaLnBrk="1" hangingPunct="1">
              <a:spcBef>
                <a:spcPct val="50000"/>
              </a:spcBef>
              <a:defRPr/>
            </a:pPr>
            <a:r>
              <a:rPr lang="zh-CN" altLang="en-US" sz="40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培训会</a:t>
            </a:r>
            <a:endParaRPr lang="zh-CN" altLang="en-US" sz="4000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折扣</a:t>
            </a:r>
            <a:endParaRPr lang="zh-CN" altLang="en-US" b="1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260138" y="2347110"/>
          <a:ext cx="6336705" cy="2520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591"/>
                <a:gridCol w="3271256"/>
                <a:gridCol w="1126525"/>
                <a:gridCol w="1332333"/>
              </a:tblGrid>
              <a:tr h="280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序号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论文分类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JCR</a:t>
                      </a:r>
                      <a:r>
                        <a:rPr lang="zh-CN" sz="1200" kern="0">
                          <a:effectLst/>
                        </a:rPr>
                        <a:t>分区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权重</a:t>
                      </a:r>
                      <a:r>
                        <a:rPr lang="en-US" sz="1200" kern="0">
                          <a:effectLst/>
                        </a:rPr>
                        <a:t>(Q)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280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Nature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280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Science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280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Cell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280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SCI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280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280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6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3, 4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280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PI</a:t>
                      </a:r>
                      <a:r>
                        <a:rPr lang="zh-CN" sz="1200" kern="0">
                          <a:effectLst/>
                        </a:rPr>
                        <a:t>指导的硕士学位论文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280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8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PI</a:t>
                      </a:r>
                      <a:r>
                        <a:rPr lang="zh-CN" sz="1200" kern="0">
                          <a:effectLst/>
                        </a:rPr>
                        <a:t>指导的博士学位论文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4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1187624" y="908720"/>
            <a:ext cx="5544616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ym typeface="+mn-ea"/>
              </a:rPr>
              <a:t>一、对课题组得分进行排位：论文数量</a:t>
            </a:r>
            <a:r>
              <a:rPr lang="en-US" altLang="zh-CN" dirty="0" smtClean="0">
                <a:sym typeface="+mn-ea"/>
              </a:rPr>
              <a:t>*</a:t>
            </a:r>
            <a:r>
              <a:rPr lang="zh-CN" altLang="en-US" dirty="0" smtClean="0">
                <a:sym typeface="+mn-ea"/>
              </a:rPr>
              <a:t>权重</a:t>
            </a:r>
            <a:endParaRPr lang="zh-CN" altLang="zh-CN" dirty="0"/>
          </a:p>
          <a:p>
            <a:r>
              <a:rPr lang="zh-CN" altLang="zh-CN" dirty="0"/>
              <a:t>二、优秀硕士、博士论文在中心教授委员会讨论确认下也可参与机时奖励</a:t>
            </a:r>
            <a:r>
              <a:rPr lang="zh-CN" altLang="zh-CN" dirty="0" smtClean="0"/>
              <a:t>。</a:t>
            </a:r>
            <a:r>
              <a:rPr lang="zh-CN" altLang="en-US" dirty="0" smtClean="0"/>
              <a:t>论文</a:t>
            </a:r>
            <a:r>
              <a:rPr lang="zh-CN" altLang="zh-CN" dirty="0" smtClean="0"/>
              <a:t>权重</a:t>
            </a:r>
            <a:r>
              <a:rPr lang="zh-CN" altLang="zh-CN" dirty="0"/>
              <a:t>表如下：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折扣</a:t>
            </a:r>
            <a:endParaRPr lang="zh-CN" altLang="en-US" b="1" dirty="0"/>
          </a:p>
        </p:txBody>
      </p:sp>
      <p:sp>
        <p:nvSpPr>
          <p:cNvPr id="9" name="矩形 8"/>
          <p:cNvSpPr/>
          <p:nvPr/>
        </p:nvSpPr>
        <p:spPr>
          <a:xfrm>
            <a:off x="505138" y="1508140"/>
            <a:ext cx="8568952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注意事项：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r>
              <a:rPr lang="zh-CN" altLang="en-US" dirty="0" smtClean="0"/>
              <a:t>第一</a:t>
            </a:r>
            <a:r>
              <a:rPr lang="en-US" altLang="zh-CN" dirty="0" smtClean="0"/>
              <a:t>:  </a:t>
            </a:r>
            <a:r>
              <a:rPr lang="zh-CN" altLang="zh-CN" dirty="0"/>
              <a:t>论文中明确标明“本研究工作得到南方科技大学科学与工程计算中心支持（</a:t>
            </a:r>
            <a:r>
              <a:rPr lang="en-US" altLang="zh-CN" dirty="0"/>
              <a:t>Supported by Center for Computational Science and Engineering at Southern University of Science and Technology</a:t>
            </a:r>
            <a:r>
              <a:rPr lang="zh-CN" altLang="zh-CN" dirty="0"/>
              <a:t>）”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第二：</a:t>
            </a:r>
            <a:r>
              <a:rPr lang="zh-CN" altLang="zh-CN" dirty="0"/>
              <a:t>同一论文只可参与一次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第三：</a:t>
            </a:r>
            <a:r>
              <a:rPr lang="zh-CN" altLang="zh-CN" dirty="0"/>
              <a:t>论文发表日开始两年内申请有效。课题组成员需为所提交论文的作者之一</a:t>
            </a:r>
            <a:r>
              <a:rPr lang="zh-CN" altLang="en-US" dirty="0" smtClean="0"/>
              <a:t>；</a:t>
            </a:r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 smtClean="0"/>
              <a:t>第四：</a:t>
            </a:r>
            <a:r>
              <a:rPr lang="zh-CN" altLang="zh-CN" dirty="0"/>
              <a:t>折扣奖励只针对教研序列教授</a:t>
            </a:r>
            <a:r>
              <a:rPr lang="zh-CN" altLang="zh-CN" dirty="0" smtClean="0"/>
              <a:t>。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奖励</a:t>
            </a:r>
            <a:endParaRPr lang="zh-CN" altLang="en-US" b="1" dirty="0"/>
          </a:p>
        </p:txBody>
      </p:sp>
      <p:sp>
        <p:nvSpPr>
          <p:cNvPr id="9" name="Freeform 34"/>
          <p:cNvSpPr/>
          <p:nvPr/>
        </p:nvSpPr>
        <p:spPr bwMode="auto">
          <a:xfrm>
            <a:off x="251520" y="2851621"/>
            <a:ext cx="8569325" cy="3241675"/>
          </a:xfrm>
          <a:custGeom>
            <a:avLst/>
            <a:gdLst>
              <a:gd name="T0" fmla="*/ 0 w 5456"/>
              <a:gd name="T1" fmla="*/ 1501 h 2050"/>
              <a:gd name="T2" fmla="*/ 1154 w 5456"/>
              <a:gd name="T3" fmla="*/ 1208 h 2050"/>
              <a:gd name="T4" fmla="*/ 2257 w 5456"/>
              <a:gd name="T5" fmla="*/ 559 h 2050"/>
              <a:gd name="T6" fmla="*/ 1407 w 5456"/>
              <a:gd name="T7" fmla="*/ 603 h 2050"/>
              <a:gd name="T8" fmla="*/ 2673 w 5456"/>
              <a:gd name="T9" fmla="*/ 0 h 2050"/>
              <a:gd name="T10" fmla="*/ 3856 w 5456"/>
              <a:gd name="T11" fmla="*/ 554 h 2050"/>
              <a:gd name="T12" fmla="*/ 3062 w 5456"/>
              <a:gd name="T13" fmla="*/ 544 h 2050"/>
              <a:gd name="T14" fmla="*/ 3506 w 5456"/>
              <a:gd name="T15" fmla="*/ 803 h 2050"/>
              <a:gd name="T16" fmla="*/ 4353 w 5456"/>
              <a:gd name="T17" fmla="*/ 1140 h 2050"/>
              <a:gd name="T18" fmla="*/ 5456 w 5456"/>
              <a:gd name="T19" fmla="*/ 1421 h 2050"/>
              <a:gd name="T20" fmla="*/ 5444 w 5456"/>
              <a:gd name="T21" fmla="*/ 2050 h 2050"/>
              <a:gd name="T22" fmla="*/ 0 w 5456"/>
              <a:gd name="T23" fmla="*/ 2050 h 2050"/>
              <a:gd name="T24" fmla="*/ 0 w 5456"/>
              <a:gd name="T25" fmla="*/ 1501 h 20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56"/>
              <a:gd name="T40" fmla="*/ 0 h 2050"/>
              <a:gd name="T41" fmla="*/ 5456 w 5456"/>
              <a:gd name="T42" fmla="*/ 2050 h 205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56" h="2050">
                <a:moveTo>
                  <a:pt x="0" y="1501"/>
                </a:moveTo>
                <a:cubicBezTo>
                  <a:pt x="192" y="1361"/>
                  <a:pt x="778" y="1365"/>
                  <a:pt x="1154" y="1208"/>
                </a:cubicBezTo>
                <a:cubicBezTo>
                  <a:pt x="1530" y="1051"/>
                  <a:pt x="1834" y="987"/>
                  <a:pt x="2257" y="559"/>
                </a:cubicBezTo>
                <a:cubicBezTo>
                  <a:pt x="2111" y="521"/>
                  <a:pt x="1407" y="603"/>
                  <a:pt x="1407" y="603"/>
                </a:cubicBezTo>
                <a:cubicBezTo>
                  <a:pt x="1476" y="510"/>
                  <a:pt x="2070" y="496"/>
                  <a:pt x="2673" y="0"/>
                </a:cubicBezTo>
                <a:cubicBezTo>
                  <a:pt x="3083" y="458"/>
                  <a:pt x="3856" y="554"/>
                  <a:pt x="3856" y="554"/>
                </a:cubicBezTo>
                <a:cubicBezTo>
                  <a:pt x="3444" y="567"/>
                  <a:pt x="3120" y="502"/>
                  <a:pt x="3062" y="544"/>
                </a:cubicBezTo>
                <a:cubicBezTo>
                  <a:pt x="2861" y="483"/>
                  <a:pt x="3291" y="704"/>
                  <a:pt x="3506" y="803"/>
                </a:cubicBezTo>
                <a:cubicBezTo>
                  <a:pt x="3721" y="902"/>
                  <a:pt x="4028" y="1036"/>
                  <a:pt x="4353" y="1140"/>
                </a:cubicBezTo>
                <a:cubicBezTo>
                  <a:pt x="4678" y="1243"/>
                  <a:pt x="5274" y="1269"/>
                  <a:pt x="5456" y="1421"/>
                </a:cubicBezTo>
                <a:cubicBezTo>
                  <a:pt x="5456" y="1795"/>
                  <a:pt x="5444" y="2050"/>
                  <a:pt x="5444" y="2050"/>
                </a:cubicBezTo>
                <a:lnTo>
                  <a:pt x="0" y="2050"/>
                </a:lnTo>
                <a:lnTo>
                  <a:pt x="0" y="1501"/>
                </a:ln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AutoShape 35"/>
          <p:cNvSpPr>
            <a:spLocks noChangeArrowheads="1"/>
          </p:cNvSpPr>
          <p:nvPr/>
        </p:nvSpPr>
        <p:spPr bwMode="auto">
          <a:xfrm>
            <a:off x="1547813" y="1052513"/>
            <a:ext cx="5616575" cy="1800225"/>
          </a:xfrm>
          <a:custGeom>
            <a:avLst/>
            <a:gdLst>
              <a:gd name="T0" fmla="*/ 2808288 w 21600"/>
              <a:gd name="T1" fmla="*/ 0 h 21600"/>
              <a:gd name="T2" fmla="*/ 822464 w 21600"/>
              <a:gd name="T3" fmla="*/ 263616 h 21600"/>
              <a:gd name="T4" fmla="*/ 0 w 21600"/>
              <a:gd name="T5" fmla="*/ 900113 h 21600"/>
              <a:gd name="T6" fmla="*/ 822464 w 21600"/>
              <a:gd name="T7" fmla="*/ 1536609 h 21600"/>
              <a:gd name="T8" fmla="*/ 2808288 w 21600"/>
              <a:gd name="T9" fmla="*/ 1800225 h 21600"/>
              <a:gd name="T10" fmla="*/ 4794111 w 21600"/>
              <a:gd name="T11" fmla="*/ 1536609 h 21600"/>
              <a:gd name="T12" fmla="*/ 5616575 w 21600"/>
              <a:gd name="T13" fmla="*/ 900113 h 21600"/>
              <a:gd name="T14" fmla="*/ 4794111 w 21600"/>
              <a:gd name="T15" fmla="*/ 26361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03" y="10800"/>
                </a:moveTo>
                <a:cubicBezTo>
                  <a:pt x="1203" y="16100"/>
                  <a:pt x="5500" y="20397"/>
                  <a:pt x="10800" y="20397"/>
                </a:cubicBezTo>
                <a:cubicBezTo>
                  <a:pt x="16100" y="20397"/>
                  <a:pt x="20397" y="16100"/>
                  <a:pt x="20397" y="10800"/>
                </a:cubicBezTo>
                <a:cubicBezTo>
                  <a:pt x="20397" y="5500"/>
                  <a:pt x="16100" y="1203"/>
                  <a:pt x="10800" y="1203"/>
                </a:cubicBezTo>
                <a:cubicBezTo>
                  <a:pt x="5500" y="1203"/>
                  <a:pt x="1203" y="5500"/>
                  <a:pt x="1203" y="10800"/>
                </a:cubicBez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AutoShape 36"/>
          <p:cNvSpPr>
            <a:spLocks noChangeArrowheads="1"/>
          </p:cNvSpPr>
          <p:nvPr/>
        </p:nvSpPr>
        <p:spPr bwMode="auto">
          <a:xfrm>
            <a:off x="2124075" y="1052513"/>
            <a:ext cx="4535488" cy="1800225"/>
          </a:xfrm>
          <a:custGeom>
            <a:avLst/>
            <a:gdLst>
              <a:gd name="T0" fmla="*/ 2267744 w 21600"/>
              <a:gd name="T1" fmla="*/ 0 h 21600"/>
              <a:gd name="T2" fmla="*/ 664155 w 21600"/>
              <a:gd name="T3" fmla="*/ 263616 h 21600"/>
              <a:gd name="T4" fmla="*/ 0 w 21600"/>
              <a:gd name="T5" fmla="*/ 900113 h 21600"/>
              <a:gd name="T6" fmla="*/ 664155 w 21600"/>
              <a:gd name="T7" fmla="*/ 1536609 h 21600"/>
              <a:gd name="T8" fmla="*/ 2267744 w 21600"/>
              <a:gd name="T9" fmla="*/ 1800225 h 21600"/>
              <a:gd name="T10" fmla="*/ 3871333 w 21600"/>
              <a:gd name="T11" fmla="*/ 1536609 h 21600"/>
              <a:gd name="T12" fmla="*/ 4535488 w 21600"/>
              <a:gd name="T13" fmla="*/ 900113 h 21600"/>
              <a:gd name="T14" fmla="*/ 3871333 w 21600"/>
              <a:gd name="T15" fmla="*/ 26361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482" y="10800"/>
                </a:moveTo>
                <a:cubicBezTo>
                  <a:pt x="1482" y="15946"/>
                  <a:pt x="5654" y="20118"/>
                  <a:pt x="10800" y="20118"/>
                </a:cubicBezTo>
                <a:cubicBezTo>
                  <a:pt x="15946" y="20118"/>
                  <a:pt x="20118" y="15946"/>
                  <a:pt x="20118" y="10800"/>
                </a:cubicBezTo>
                <a:cubicBezTo>
                  <a:pt x="20118" y="5654"/>
                  <a:pt x="15946" y="1482"/>
                  <a:pt x="10800" y="1482"/>
                </a:cubicBezTo>
                <a:cubicBezTo>
                  <a:pt x="5654" y="1482"/>
                  <a:pt x="1482" y="5654"/>
                  <a:pt x="1482" y="10800"/>
                </a:cubicBez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2" name="Group 37"/>
          <p:cNvGrpSpPr/>
          <p:nvPr/>
        </p:nvGrpSpPr>
        <p:grpSpPr bwMode="auto">
          <a:xfrm>
            <a:off x="755650" y="4149725"/>
            <a:ext cx="2166938" cy="2159000"/>
            <a:chOff x="720" y="1296"/>
            <a:chExt cx="1367" cy="2542"/>
          </a:xfrm>
        </p:grpSpPr>
        <p:sp>
          <p:nvSpPr>
            <p:cNvPr id="13" name="AutoShape 38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AutoShape 39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AutoShape 40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6" name="AutoShape 41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AutoShape 43"/>
            <p:cNvSpPr>
              <a:spLocks noChangeArrowheads="1"/>
            </p:cNvSpPr>
            <p:nvPr/>
          </p:nvSpPr>
          <p:spPr bwMode="gray">
            <a:xfrm>
              <a:off x="752" y="3305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9" name="Group 44"/>
            <p:cNvGrpSpPr/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22" name="Oval 45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Oval 46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24" name="Oval 47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25" name="Oval 48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26" name="Oval 49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20" name="Text Box 50"/>
            <p:cNvSpPr txBox="1">
              <a:spLocks noChangeArrowheads="1"/>
            </p:cNvSpPr>
            <p:nvPr/>
          </p:nvSpPr>
          <p:spPr bwMode="gray">
            <a:xfrm>
              <a:off x="1330" y="1332"/>
              <a:ext cx="11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en-US" altLang="zh-CN" sz="2400">
                <a:solidFill>
                  <a:srgbClr val="000000"/>
                </a:solidFill>
              </a:endParaRPr>
            </a:p>
          </p:txBody>
        </p:sp>
        <p:sp>
          <p:nvSpPr>
            <p:cNvPr id="21" name="Text Box 51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dirty="0"/>
                <a:t>每年评选“启明”之星，“太乙”之星</a:t>
              </a:r>
              <a:r>
                <a:rPr lang="zh-CN" altLang="en-US" dirty="0"/>
                <a:t>若干名</a:t>
              </a:r>
              <a:endParaRPr lang="en-US" altLang="zh-CN" dirty="0"/>
            </a:p>
          </p:txBody>
        </p:sp>
      </p:grpSp>
      <p:grpSp>
        <p:nvGrpSpPr>
          <p:cNvPr id="27" name="Group 52"/>
          <p:cNvGrpSpPr/>
          <p:nvPr/>
        </p:nvGrpSpPr>
        <p:grpSpPr bwMode="auto">
          <a:xfrm>
            <a:off x="3419475" y="4149725"/>
            <a:ext cx="2163763" cy="2159000"/>
            <a:chOff x="2208" y="1296"/>
            <a:chExt cx="1365" cy="2542"/>
          </a:xfrm>
        </p:grpSpPr>
        <p:sp>
          <p:nvSpPr>
            <p:cNvPr id="28" name="AutoShape 53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66AF35"/>
                </a:gs>
                <a:gs pos="100000">
                  <a:srgbClr val="588D3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" name="AutoShape 54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99D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" name="AutoShape 55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D844"/>
                </a:gs>
                <a:gs pos="100000">
                  <a:srgbClr val="C7EA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AutoShape 56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F2C1"/>
                </a:gs>
                <a:gs pos="100000">
                  <a:srgbClr val="99D84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Oval 57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3" name="Oval 58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4" name="Oval 59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5" name="Oval 60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6" name="Oval 61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37" name="Text Box 62"/>
            <p:cNvSpPr txBox="1">
              <a:spLocks noChangeArrowheads="1"/>
            </p:cNvSpPr>
            <p:nvPr/>
          </p:nvSpPr>
          <p:spPr bwMode="gray">
            <a:xfrm>
              <a:off x="2817" y="1332"/>
              <a:ext cx="11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en-US" altLang="zh-CN" sz="2400">
                <a:solidFill>
                  <a:srgbClr val="000000"/>
                </a:solidFill>
              </a:endParaRPr>
            </a:p>
          </p:txBody>
        </p:sp>
        <p:sp>
          <p:nvSpPr>
            <p:cNvPr id="38" name="Text Box 63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 smtClean="0"/>
                <a:t>奖励</a:t>
              </a:r>
              <a:r>
                <a:rPr lang="zh-CN" altLang="zh-CN" dirty="0"/>
                <a:t>机时费（奖励到课题组账户）。</a:t>
              </a:r>
              <a:endParaRPr lang="en-US" altLang="zh-CN" dirty="0"/>
            </a:p>
          </p:txBody>
        </p:sp>
        <p:sp>
          <p:nvSpPr>
            <p:cNvPr id="39" name="AutoShape 64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0" name="AutoShape 65"/>
            <p:cNvSpPr>
              <a:spLocks noChangeArrowheads="1"/>
            </p:cNvSpPr>
            <p:nvPr/>
          </p:nvSpPr>
          <p:spPr bwMode="gray">
            <a:xfrm>
              <a:off x="2238" y="3305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1" name="Group 66"/>
          <p:cNvGrpSpPr/>
          <p:nvPr/>
        </p:nvGrpSpPr>
        <p:grpSpPr bwMode="auto">
          <a:xfrm>
            <a:off x="6156325" y="4149725"/>
            <a:ext cx="2166938" cy="2159000"/>
            <a:chOff x="3692" y="1296"/>
            <a:chExt cx="1367" cy="2542"/>
          </a:xfrm>
        </p:grpSpPr>
        <p:sp>
          <p:nvSpPr>
            <p:cNvPr id="42" name="AutoShape 67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C16237"/>
                </a:gs>
                <a:gs pos="100000">
                  <a:srgbClr val="AB4E4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3" name="AutoShape 68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8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" name="AutoShape 69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8B65"/>
                </a:gs>
                <a:gs pos="100000">
                  <a:srgbClr val="F2BCA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5" name="AutoShape 70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D8CC"/>
                </a:gs>
                <a:gs pos="100000">
                  <a:srgbClr val="E98B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46" name="Group 71"/>
            <p:cNvGrpSpPr/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51" name="Oval 72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Oval 73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3" name="Oval 74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4" name="Oval 75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5" name="Oval 76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7" name="Text Box 77"/>
            <p:cNvSpPr txBox="1">
              <a:spLocks noChangeArrowheads="1"/>
            </p:cNvSpPr>
            <p:nvPr/>
          </p:nvSpPr>
          <p:spPr bwMode="gray">
            <a:xfrm>
              <a:off x="4305" y="1332"/>
              <a:ext cx="11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en-US" altLang="zh-CN" sz="2400">
                <a:solidFill>
                  <a:srgbClr val="000000"/>
                </a:solidFill>
              </a:endParaRPr>
            </a:p>
          </p:txBody>
        </p:sp>
        <p:sp>
          <p:nvSpPr>
            <p:cNvPr id="48" name="Text Box 78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奖金若干（奖励到个人）</a:t>
              </a:r>
              <a:r>
                <a:rPr lang="zh-CN" altLang="en-US" dirty="0" smtClean="0"/>
                <a:t>。参加评选，都有奖励</a:t>
              </a:r>
              <a:endParaRPr lang="zh-CN" altLang="en-US" dirty="0"/>
            </a:p>
          </p:txBody>
        </p:sp>
        <p:sp>
          <p:nvSpPr>
            <p:cNvPr id="49" name="AutoShape 79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0" name="AutoShape 80"/>
            <p:cNvSpPr>
              <a:spLocks noChangeArrowheads="1"/>
            </p:cNvSpPr>
            <p:nvPr/>
          </p:nvSpPr>
          <p:spPr bwMode="gray">
            <a:xfrm>
              <a:off x="3720" y="3305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6" name="Text Box 81"/>
          <p:cNvSpPr txBox="1">
            <a:spLocks noChangeArrowheads="1"/>
          </p:cNvSpPr>
          <p:nvPr/>
        </p:nvSpPr>
        <p:spPr bwMode="auto">
          <a:xfrm>
            <a:off x="1476375" y="4076700"/>
            <a:ext cx="50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/>
              <a:t>1</a:t>
            </a:r>
            <a:endParaRPr lang="en-US" altLang="zh-CN" sz="2400"/>
          </a:p>
        </p:txBody>
      </p:sp>
      <p:sp>
        <p:nvSpPr>
          <p:cNvPr id="57" name="Text Box 82"/>
          <p:cNvSpPr txBox="1">
            <a:spLocks noChangeArrowheads="1"/>
          </p:cNvSpPr>
          <p:nvPr/>
        </p:nvSpPr>
        <p:spPr bwMode="auto">
          <a:xfrm>
            <a:off x="4246563" y="4076700"/>
            <a:ext cx="503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/>
              <a:t>2</a:t>
            </a:r>
            <a:endParaRPr lang="en-US" altLang="zh-CN" sz="2400"/>
          </a:p>
        </p:txBody>
      </p:sp>
      <p:sp>
        <p:nvSpPr>
          <p:cNvPr id="58" name="Text Box 83"/>
          <p:cNvSpPr txBox="1">
            <a:spLocks noChangeArrowheads="1"/>
          </p:cNvSpPr>
          <p:nvPr/>
        </p:nvSpPr>
        <p:spPr bwMode="auto">
          <a:xfrm>
            <a:off x="6985000" y="4076700"/>
            <a:ext cx="50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/>
              <a:t>3</a:t>
            </a:r>
            <a:endParaRPr lang="en-US" altLang="zh-CN" sz="2400"/>
          </a:p>
        </p:txBody>
      </p:sp>
      <p:sp>
        <p:nvSpPr>
          <p:cNvPr id="59" name="Text Box 84"/>
          <p:cNvSpPr txBox="1">
            <a:spLocks noChangeArrowheads="1"/>
          </p:cNvSpPr>
          <p:nvPr/>
        </p:nvSpPr>
        <p:spPr bwMode="auto">
          <a:xfrm>
            <a:off x="2195513" y="1700213"/>
            <a:ext cx="4392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400" b="1" dirty="0" smtClean="0"/>
              <a:t>“启明”</a:t>
            </a:r>
            <a:r>
              <a:rPr lang="zh-CN" altLang="en-US" sz="2400" b="1" dirty="0" smtClean="0">
                <a:sym typeface="+mn-ea"/>
              </a:rPr>
              <a:t>之星</a:t>
            </a:r>
            <a:r>
              <a:rPr lang="zh-CN" altLang="en-US" sz="2400" b="1" dirty="0" smtClean="0"/>
              <a:t>“太乙”之星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/>
              <a:t>充</a:t>
            </a:r>
            <a:r>
              <a:rPr lang="zh-CN" altLang="en-US" b="1" dirty="0" smtClean="0"/>
              <a:t>值流程</a:t>
            </a:r>
            <a:endParaRPr lang="zh-CN" altLang="en-US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" y="766065"/>
            <a:ext cx="5828833" cy="604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504448" y="2060848"/>
            <a:ext cx="360405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</a:rPr>
              <a:t>课题组</a:t>
            </a:r>
            <a:r>
              <a:rPr lang="zh-CN" altLang="en-US" sz="2000" dirty="0">
                <a:solidFill>
                  <a:srgbClr val="FF0000"/>
                </a:solidFill>
              </a:rPr>
              <a:t>账户余额不得超过</a:t>
            </a:r>
            <a:r>
              <a:rPr lang="en-US" altLang="zh-CN" sz="2000" dirty="0">
                <a:solidFill>
                  <a:srgbClr val="FF0000"/>
                </a:solidFill>
              </a:rPr>
              <a:t>5</a:t>
            </a:r>
            <a:r>
              <a:rPr lang="zh-CN" altLang="en-US" sz="2000" dirty="0">
                <a:solidFill>
                  <a:srgbClr val="FF0000"/>
                </a:solidFill>
              </a:rPr>
              <a:t>万元。若有欠款，最大充值金额为欠款金额</a:t>
            </a:r>
            <a:r>
              <a:rPr lang="en-US" altLang="zh-CN" sz="2000" dirty="0">
                <a:solidFill>
                  <a:srgbClr val="FF0000"/>
                </a:solidFill>
              </a:rPr>
              <a:t>+5</a:t>
            </a:r>
            <a:r>
              <a:rPr lang="zh-CN" altLang="en-US" sz="2000" dirty="0">
                <a:solidFill>
                  <a:srgbClr val="FF0000"/>
                </a:solidFill>
              </a:rPr>
              <a:t>万</a:t>
            </a:r>
            <a:r>
              <a:rPr lang="zh-CN" altLang="en-US" sz="2000" dirty="0" smtClean="0">
                <a:solidFill>
                  <a:srgbClr val="FF0000"/>
                </a:solidFill>
              </a:rPr>
              <a:t>元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r>
              <a:rPr lang="zh-CN" altLang="en-US" dirty="0" smtClean="0"/>
              <a:t>（</a:t>
            </a:r>
            <a:r>
              <a:rPr lang="zh-CN" altLang="en-US" dirty="0"/>
              <a:t>例如：课题组</a:t>
            </a:r>
            <a:r>
              <a:rPr lang="en-US" altLang="zh-CN" dirty="0"/>
              <a:t>A</a:t>
            </a:r>
            <a:r>
              <a:rPr lang="zh-CN" altLang="en-US" dirty="0"/>
              <a:t>余额为</a:t>
            </a:r>
            <a:r>
              <a:rPr lang="en-US" altLang="zh-CN" dirty="0"/>
              <a:t>2</a:t>
            </a:r>
            <a:r>
              <a:rPr lang="zh-CN" altLang="en-US" dirty="0"/>
              <a:t>万元，则最多只能再充值</a:t>
            </a:r>
            <a:r>
              <a:rPr lang="en-US" altLang="zh-CN" dirty="0"/>
              <a:t>3</a:t>
            </a:r>
            <a:r>
              <a:rPr lang="zh-CN" altLang="en-US" dirty="0"/>
              <a:t>万元；课题组</a:t>
            </a:r>
            <a:r>
              <a:rPr lang="en-US" altLang="zh-CN" dirty="0"/>
              <a:t>B</a:t>
            </a:r>
            <a:r>
              <a:rPr lang="zh-CN" altLang="en-US" dirty="0"/>
              <a:t>欠款</a:t>
            </a:r>
            <a:r>
              <a:rPr lang="en-US" altLang="zh-CN" dirty="0"/>
              <a:t>6</a:t>
            </a:r>
            <a:r>
              <a:rPr lang="zh-CN" altLang="en-US" dirty="0"/>
              <a:t>万元，则最多充值</a:t>
            </a:r>
            <a:r>
              <a:rPr lang="en-US" altLang="zh-CN" dirty="0"/>
              <a:t>11</a:t>
            </a:r>
            <a:r>
              <a:rPr lang="zh-CN" altLang="en-US" dirty="0"/>
              <a:t>万元）。允许用户适当欠费，但欠费上限不得超过</a:t>
            </a:r>
            <a:r>
              <a:rPr lang="en-US" altLang="zh-CN" dirty="0"/>
              <a:t>50</a:t>
            </a:r>
            <a:r>
              <a:rPr lang="zh-CN" altLang="en-US" dirty="0"/>
              <a:t>万。 </a:t>
            </a:r>
            <a:br>
              <a:rPr lang="zh-CN" altLang="en-US" dirty="0"/>
            </a:b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</a:t>
            </a:r>
            <a:r>
              <a:rPr lang="zh-CN" altLang="en-US" b="1" dirty="0" smtClean="0"/>
              <a:t>申请账号</a:t>
            </a:r>
            <a:endParaRPr lang="zh-CN" alt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540894" cy="317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3888432" cy="27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23528" y="4221088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注：</a:t>
            </a:r>
            <a:r>
              <a:rPr lang="en-US" altLang="zh-CN" dirty="0"/>
              <a:t>1</a:t>
            </a:r>
            <a:r>
              <a:rPr lang="zh-CN" altLang="en-US" dirty="0" smtClean="0"/>
              <a:t>、申请</a:t>
            </a:r>
            <a:r>
              <a:rPr lang="zh-CN" altLang="en-US" dirty="0"/>
              <a:t>账号样例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zh-CN" altLang="en-US" dirty="0" smtClean="0"/>
              <a:t> </a:t>
            </a:r>
            <a:r>
              <a:rPr lang="en-US" altLang="zh-CN" dirty="0"/>
              <a:t>2</a:t>
            </a:r>
            <a:r>
              <a:rPr lang="zh-CN" altLang="en-US" dirty="0"/>
              <a:t>、申请表在</a:t>
            </a:r>
            <a:r>
              <a:rPr lang="en-US" altLang="zh-CN" dirty="0"/>
              <a:t>http://hpc.sustech.edu.cn/</a:t>
            </a:r>
            <a:r>
              <a:rPr lang="zh-CN" altLang="en-US" dirty="0" smtClean="0"/>
              <a:t>首页；</a:t>
            </a:r>
            <a:endParaRPr lang="en-US" altLang="zh-CN" dirty="0" smtClean="0"/>
          </a:p>
          <a:p>
            <a:r>
              <a:rPr lang="zh-CN" altLang="en-US" dirty="0" smtClean="0"/>
              <a:t> </a:t>
            </a:r>
            <a:r>
              <a:rPr lang="en-US" altLang="zh-CN" dirty="0"/>
              <a:t>3</a:t>
            </a:r>
            <a:r>
              <a:rPr lang="zh-CN" altLang="en-US" dirty="0"/>
              <a:t>、申请邮件需抄送给</a:t>
            </a:r>
            <a:r>
              <a:rPr lang="en-US" altLang="zh-CN" dirty="0"/>
              <a:t>PI</a:t>
            </a:r>
            <a:r>
              <a:rPr lang="zh-CN" altLang="en-US" dirty="0"/>
              <a:t>（课题组长）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zh-CN" altLang="en-US" dirty="0" smtClean="0"/>
              <a:t> </a:t>
            </a:r>
            <a:r>
              <a:rPr lang="en-US" altLang="zh-CN" dirty="0"/>
              <a:t>4</a:t>
            </a:r>
            <a:r>
              <a:rPr lang="zh-CN" altLang="en-US" dirty="0"/>
              <a:t>、账号开通后，有回复</a:t>
            </a:r>
            <a:r>
              <a:rPr lang="zh-CN" altLang="en-US" dirty="0" smtClean="0"/>
              <a:t>邮件；</a:t>
            </a:r>
            <a:endParaRPr lang="zh-CN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21682"/>
            <a:ext cx="3742237" cy="279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—VPN(</a:t>
            </a:r>
            <a:r>
              <a:rPr lang="zh-CN" altLang="en-US" b="1" dirty="0" smtClean="0"/>
              <a:t>校外</a:t>
            </a:r>
            <a:r>
              <a:rPr lang="en-US" altLang="zh-CN" b="1" dirty="0" smtClean="0"/>
              <a:t>)</a:t>
            </a:r>
            <a:endParaRPr lang="zh-CN" altLang="en-US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22" y="764704"/>
            <a:ext cx="728438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—VPN(</a:t>
            </a:r>
            <a:r>
              <a:rPr lang="zh-CN" altLang="en-US" b="1" dirty="0" smtClean="0"/>
              <a:t>校外</a:t>
            </a:r>
            <a:r>
              <a:rPr lang="en-US" altLang="zh-CN" b="1" dirty="0" smtClean="0"/>
              <a:t>)</a:t>
            </a:r>
            <a:endParaRPr lang="zh-CN" alt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833438"/>
            <a:ext cx="69056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</a:t>
            </a:r>
            <a:r>
              <a:rPr lang="zh-CN" altLang="en-US" b="1" dirty="0" smtClean="0"/>
              <a:t>登录集群</a:t>
            </a:r>
            <a:endParaRPr lang="zh-CN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4817110" y="2103120"/>
            <a:ext cx="397827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</a:t>
            </a:r>
            <a:r>
              <a:rPr lang="en-US" altLang="zh-CN" sz="2000" b="1" dirty="0" err="1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xshell</a:t>
            </a:r>
            <a:r>
              <a:rPr lang="zh-CN" altLang="en-US" sz="20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</a:t>
            </a:r>
            <a:r>
              <a:rPr lang="zh-CN" altLang="en-US" sz="2000" b="1" dirty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例</a:t>
            </a:r>
            <a:r>
              <a:rPr lang="zh-CN" altLang="en-US" sz="20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演示登录</a:t>
            </a:r>
            <a:r>
              <a:rPr lang="zh-CN" altLang="en-US" sz="2000" b="1" dirty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过程。</a:t>
            </a:r>
            <a:endParaRPr lang="zh-CN" altLang="en-US" sz="2000" b="1" dirty="0">
              <a:solidFill>
                <a:srgbClr val="7030A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" y="1576070"/>
            <a:ext cx="4427855" cy="330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816947" y="2862337"/>
          <a:ext cx="3968750" cy="1063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1730"/>
                <a:gridCol w="2827020"/>
              </a:tblGrid>
              <a:tr h="274320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endParaRPr lang="zh-CN" sz="105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IP</a:t>
                      </a:r>
                      <a:r>
                        <a:rPr lang="zh-CN" altLang="en-US" sz="1200" b="1" kern="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地址</a:t>
                      </a:r>
                      <a:endParaRPr lang="zh-CN" altLang="zh-CN" sz="105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200" kern="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启明</a:t>
                      </a:r>
                      <a:r>
                        <a:rPr lang="zh-CN" sz="1200" kern="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登陆</a:t>
                      </a:r>
                      <a:endParaRPr lang="zh-CN" sz="1050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172.18.6.68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9255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太乙登陆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172.18.6.175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</a:t>
            </a:r>
            <a:r>
              <a:rPr lang="zh-CN" altLang="en-US" b="1" dirty="0" smtClean="0"/>
              <a:t>登录集群</a:t>
            </a:r>
            <a:endParaRPr lang="zh-CN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1043608" y="5517232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</a:t>
            </a:r>
            <a:r>
              <a:rPr lang="en-US" altLang="zh-CN" sz="2000" b="1" dirty="0" err="1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xshell</a:t>
            </a:r>
            <a:r>
              <a:rPr lang="zh-CN" altLang="en-US" sz="20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</a:t>
            </a:r>
            <a:r>
              <a:rPr lang="zh-CN" altLang="en-US" sz="2000" b="1" dirty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例</a:t>
            </a:r>
            <a:r>
              <a:rPr lang="zh-CN" altLang="en-US" sz="20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演示登录</a:t>
            </a:r>
            <a:r>
              <a:rPr lang="zh-CN" altLang="en-US" sz="2000" b="1" dirty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过程。</a:t>
            </a:r>
            <a:endParaRPr lang="zh-CN" altLang="en-US" sz="2000" b="1" dirty="0">
              <a:solidFill>
                <a:srgbClr val="7030A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12068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--</a:t>
            </a:r>
            <a:r>
              <a:rPr lang="zh-CN" altLang="en-US" b="1" dirty="0" smtClean="0"/>
              <a:t>登录集群</a:t>
            </a:r>
            <a:endParaRPr lang="zh-CN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419868" y="6141054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登陆成功！！</a:t>
            </a:r>
            <a:endParaRPr lang="zh-CN" altLang="en-US" sz="2000" b="1" dirty="0">
              <a:solidFill>
                <a:srgbClr val="7030A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05" y="808355"/>
            <a:ext cx="7603490" cy="5190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主要内容</a:t>
            </a:r>
            <a:endParaRPr lang="zh-CN" altLang="en-US" b="1" dirty="0"/>
          </a:p>
        </p:txBody>
      </p:sp>
      <p:pic>
        <p:nvPicPr>
          <p:cNvPr id="4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467047" y="836712"/>
            <a:ext cx="8353425" cy="511256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t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</a:pPr>
            <a:endParaRPr lang="en-US" altLang="zh-CN" sz="2400" b="1" dirty="0" smtClean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12"/>
          <p:cNvGrpSpPr/>
          <p:nvPr/>
        </p:nvGrpSpPr>
        <p:grpSpPr bwMode="auto">
          <a:xfrm>
            <a:off x="2244725" y="1878806"/>
            <a:ext cx="5019675" cy="549275"/>
            <a:chOff x="1414" y="1728"/>
            <a:chExt cx="3162" cy="346"/>
          </a:xfrm>
        </p:grpSpPr>
        <p:sp>
          <p:nvSpPr>
            <p:cNvPr id="8" name="AutoShape 113"/>
            <p:cNvSpPr>
              <a:spLocks noChangeArrowheads="1"/>
            </p:cNvSpPr>
            <p:nvPr/>
          </p:nvSpPr>
          <p:spPr bwMode="gray">
            <a:xfrm>
              <a:off x="1537" y="1728"/>
              <a:ext cx="3039" cy="3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28575" algn="ctr">
              <a:solidFill>
                <a:srgbClr val="F3DA7F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" name="Text Box 114"/>
            <p:cNvSpPr txBox="1">
              <a:spLocks noChangeArrowheads="1"/>
            </p:cNvSpPr>
            <p:nvPr/>
          </p:nvSpPr>
          <p:spPr bwMode="gray">
            <a:xfrm>
              <a:off x="1696" y="1766"/>
              <a:ext cx="26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</a:rPr>
                <a:t>集群情况</a:t>
              </a:r>
              <a:endParaRPr lang="en-US" altLang="zh-CN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115"/>
            <p:cNvGrpSpPr/>
            <p:nvPr/>
          </p:nvGrpSpPr>
          <p:grpSpPr bwMode="auto">
            <a:xfrm>
              <a:off x="1414" y="1776"/>
              <a:ext cx="266" cy="298"/>
              <a:chOff x="1414" y="1776"/>
              <a:chExt cx="266" cy="298"/>
            </a:xfrm>
          </p:grpSpPr>
          <p:grpSp>
            <p:nvGrpSpPr>
              <p:cNvPr id="11" name="Group 116"/>
              <p:cNvGrpSpPr/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13" name="Picture 117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" name="Oval 11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908D0F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15" name="Oval 11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09D11"/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pic>
              <p:nvPicPr>
                <p:cNvPr id="16" name="Picture 120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" name="Text Box 121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b="1">
                    <a:solidFill>
                      <a:srgbClr val="FFFFFF"/>
                    </a:solidFill>
                  </a:rPr>
                  <a:t>2</a:t>
                </a:r>
                <a:endParaRPr lang="en-US" altLang="zh-CN" b="1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7" name="Group 122"/>
          <p:cNvGrpSpPr/>
          <p:nvPr/>
        </p:nvGrpSpPr>
        <p:grpSpPr bwMode="auto">
          <a:xfrm>
            <a:off x="2247900" y="2626519"/>
            <a:ext cx="5016500" cy="547687"/>
            <a:chOff x="1416" y="2199"/>
            <a:chExt cx="3160" cy="345"/>
          </a:xfrm>
        </p:grpSpPr>
        <p:sp>
          <p:nvSpPr>
            <p:cNvPr id="18" name="AutoShape 123"/>
            <p:cNvSpPr>
              <a:spLocks noChangeArrowheads="1"/>
            </p:cNvSpPr>
            <p:nvPr/>
          </p:nvSpPr>
          <p:spPr bwMode="gray">
            <a:xfrm>
              <a:off x="1537" y="2199"/>
              <a:ext cx="3039" cy="3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9050" algn="ctr">
              <a:solidFill>
                <a:srgbClr val="009900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" name="Text Box 124"/>
            <p:cNvSpPr txBox="1">
              <a:spLocks noChangeArrowheads="1"/>
            </p:cNvSpPr>
            <p:nvPr/>
          </p:nvSpPr>
          <p:spPr bwMode="gray">
            <a:xfrm>
              <a:off x="1640" y="2247"/>
              <a:ext cx="263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en-US" altLang="zh-CN" b="1" dirty="0"/>
            </a:p>
          </p:txBody>
        </p:sp>
        <p:grpSp>
          <p:nvGrpSpPr>
            <p:cNvPr id="20" name="Group 125"/>
            <p:cNvGrpSpPr/>
            <p:nvPr/>
          </p:nvGrpSpPr>
          <p:grpSpPr bwMode="auto">
            <a:xfrm>
              <a:off x="1416" y="2246"/>
              <a:ext cx="266" cy="298"/>
              <a:chOff x="1416" y="2246"/>
              <a:chExt cx="266" cy="298"/>
            </a:xfrm>
          </p:grpSpPr>
          <p:sp>
            <p:nvSpPr>
              <p:cNvPr id="21" name="Text Box 126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b="1">
                    <a:solidFill>
                      <a:srgbClr val="FFFFFF"/>
                    </a:solidFill>
                  </a:rPr>
                  <a:t>3</a:t>
                </a:r>
                <a:endParaRPr lang="en-US" altLang="zh-CN" b="1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2" name="Group 127"/>
              <p:cNvGrpSpPr/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24" name="Picture 128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" name="Oval 129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09834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26" name="Oval 130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A9147"/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pic>
              <p:nvPicPr>
                <p:cNvPr id="27" name="Picture 131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" name="Text Box 132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b="1">
                    <a:solidFill>
                      <a:srgbClr val="FFFFFF"/>
                    </a:solidFill>
                  </a:rPr>
                  <a:t>3</a:t>
                </a:r>
                <a:endParaRPr lang="en-US" altLang="zh-CN" b="1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9" name="Group 208"/>
          <p:cNvGrpSpPr/>
          <p:nvPr/>
        </p:nvGrpSpPr>
        <p:grpSpPr bwMode="auto">
          <a:xfrm>
            <a:off x="2268538" y="1124744"/>
            <a:ext cx="4967287" cy="530225"/>
            <a:chOff x="1415" y="1248"/>
            <a:chExt cx="3161" cy="334"/>
          </a:xfrm>
        </p:grpSpPr>
        <p:sp>
          <p:nvSpPr>
            <p:cNvPr id="50" name="AutoShape 209"/>
            <p:cNvSpPr>
              <a:spLocks noChangeArrowheads="1"/>
            </p:cNvSpPr>
            <p:nvPr/>
          </p:nvSpPr>
          <p:spPr bwMode="gray">
            <a:xfrm>
              <a:off x="1537" y="1248"/>
              <a:ext cx="3039" cy="3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28575" algn="ctr">
              <a:solidFill>
                <a:srgbClr val="FFCC99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1" name="Text Box 210"/>
            <p:cNvSpPr txBox="1">
              <a:spLocks noChangeArrowheads="1"/>
            </p:cNvSpPr>
            <p:nvPr/>
          </p:nvSpPr>
          <p:spPr bwMode="gray">
            <a:xfrm>
              <a:off x="1640" y="1294"/>
              <a:ext cx="26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</a:rPr>
                <a:t>中心介绍</a:t>
              </a:r>
              <a:endParaRPr lang="en-US" altLang="zh-CN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2" name="Group 211"/>
            <p:cNvGrpSpPr/>
            <p:nvPr/>
          </p:nvGrpSpPr>
          <p:grpSpPr bwMode="auto">
            <a:xfrm>
              <a:off x="1415" y="1276"/>
              <a:ext cx="284" cy="298"/>
              <a:chOff x="1415" y="1276"/>
              <a:chExt cx="284" cy="298"/>
            </a:xfrm>
          </p:grpSpPr>
          <p:grpSp>
            <p:nvGrpSpPr>
              <p:cNvPr id="53" name="Group 212"/>
              <p:cNvGrpSpPr/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55" name="Picture 213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" name="Oval 214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7" name="Oval 215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pic>
              <p:nvPicPr>
                <p:cNvPr id="58" name="Picture 216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4" name="Text Box 217"/>
              <p:cNvSpPr txBox="1">
                <a:spLocks noChangeArrowheads="1"/>
              </p:cNvSpPr>
              <p:nvPr/>
            </p:nvSpPr>
            <p:spPr bwMode="gray">
              <a:xfrm>
                <a:off x="1440" y="1292"/>
                <a:ext cx="25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b="1">
                    <a:solidFill>
                      <a:srgbClr val="FFFFFF"/>
                    </a:solidFill>
                  </a:rPr>
                  <a:t>1</a:t>
                </a:r>
                <a:endParaRPr lang="en-US" altLang="zh-CN" b="1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8" name="Group 112"/>
          <p:cNvGrpSpPr/>
          <p:nvPr/>
        </p:nvGrpSpPr>
        <p:grpSpPr bwMode="auto">
          <a:xfrm>
            <a:off x="2216621" y="4077816"/>
            <a:ext cx="5019675" cy="549275"/>
            <a:chOff x="1414" y="1728"/>
            <a:chExt cx="3162" cy="346"/>
          </a:xfrm>
        </p:grpSpPr>
        <p:sp>
          <p:nvSpPr>
            <p:cNvPr id="39" name="AutoShape 113"/>
            <p:cNvSpPr>
              <a:spLocks noChangeArrowheads="1"/>
            </p:cNvSpPr>
            <p:nvPr/>
          </p:nvSpPr>
          <p:spPr bwMode="gray">
            <a:xfrm>
              <a:off x="1537" y="1728"/>
              <a:ext cx="3039" cy="3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28575" algn="ctr">
              <a:solidFill>
                <a:srgbClr val="F3DA7F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0" name="Text Box 114"/>
            <p:cNvSpPr txBox="1">
              <a:spLocks noChangeArrowheads="1"/>
            </p:cNvSpPr>
            <p:nvPr/>
          </p:nvSpPr>
          <p:spPr bwMode="gray">
            <a:xfrm>
              <a:off x="1640" y="1776"/>
              <a:ext cx="26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Group 115"/>
            <p:cNvGrpSpPr/>
            <p:nvPr/>
          </p:nvGrpSpPr>
          <p:grpSpPr bwMode="auto">
            <a:xfrm>
              <a:off x="1414" y="1776"/>
              <a:ext cx="266" cy="298"/>
              <a:chOff x="1414" y="1776"/>
              <a:chExt cx="266" cy="298"/>
            </a:xfrm>
          </p:grpSpPr>
          <p:grpSp>
            <p:nvGrpSpPr>
              <p:cNvPr id="42" name="Group 116"/>
              <p:cNvGrpSpPr/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44" name="Picture 117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Oval 11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908D0F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46" name="Oval 11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09D11"/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pic>
              <p:nvPicPr>
                <p:cNvPr id="47" name="Picture 120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3" name="Text Box 121"/>
              <p:cNvSpPr txBox="1">
                <a:spLocks noChangeArrowheads="1"/>
              </p:cNvSpPr>
              <p:nvPr/>
            </p:nvSpPr>
            <p:spPr bwMode="gray">
              <a:xfrm>
                <a:off x="1439" y="1792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b="1" dirty="0" smtClean="0">
                    <a:solidFill>
                      <a:srgbClr val="FFFFFF"/>
                    </a:solidFill>
                  </a:rPr>
                  <a:t>5</a:t>
                </a:r>
                <a:endParaRPr lang="en-US" altLang="zh-CN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8" name="Group 122"/>
          <p:cNvGrpSpPr/>
          <p:nvPr/>
        </p:nvGrpSpPr>
        <p:grpSpPr bwMode="auto">
          <a:xfrm>
            <a:off x="2219796" y="4825529"/>
            <a:ext cx="5016500" cy="547687"/>
            <a:chOff x="1416" y="2199"/>
            <a:chExt cx="3160" cy="345"/>
          </a:xfrm>
        </p:grpSpPr>
        <p:sp>
          <p:nvSpPr>
            <p:cNvPr id="59" name="AutoShape 123"/>
            <p:cNvSpPr>
              <a:spLocks noChangeArrowheads="1"/>
            </p:cNvSpPr>
            <p:nvPr/>
          </p:nvSpPr>
          <p:spPr bwMode="gray">
            <a:xfrm>
              <a:off x="1537" y="2199"/>
              <a:ext cx="3039" cy="3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9050" algn="ctr">
              <a:solidFill>
                <a:srgbClr val="009900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0" name="Text Box 124"/>
            <p:cNvSpPr txBox="1">
              <a:spLocks noChangeArrowheads="1"/>
            </p:cNvSpPr>
            <p:nvPr/>
          </p:nvSpPr>
          <p:spPr bwMode="gray">
            <a:xfrm>
              <a:off x="1718" y="2226"/>
              <a:ext cx="263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sz="2400" b="1" dirty="0" smtClean="0">
                  <a:solidFill>
                    <a:schemeClr val="bg1"/>
                  </a:solidFill>
                </a:rPr>
                <a:t>软件安装</a:t>
              </a:r>
              <a:endParaRPr lang="zh-CN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61" name="Group 125"/>
            <p:cNvGrpSpPr/>
            <p:nvPr/>
          </p:nvGrpSpPr>
          <p:grpSpPr bwMode="auto">
            <a:xfrm>
              <a:off x="1416" y="2246"/>
              <a:ext cx="266" cy="298"/>
              <a:chOff x="1416" y="2246"/>
              <a:chExt cx="266" cy="298"/>
            </a:xfrm>
          </p:grpSpPr>
          <p:sp>
            <p:nvSpPr>
              <p:cNvPr id="62" name="Text Box 126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b="1">
                    <a:solidFill>
                      <a:srgbClr val="FFFFFF"/>
                    </a:solidFill>
                  </a:rPr>
                  <a:t>3</a:t>
                </a:r>
                <a:endParaRPr lang="en-US" altLang="zh-CN" b="1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3" name="Group 127"/>
              <p:cNvGrpSpPr/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65" name="Picture 128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Oval 129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09834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67" name="Oval 130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A9147"/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pic>
              <p:nvPicPr>
                <p:cNvPr id="68" name="Picture 131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4" name="Text Box 132"/>
              <p:cNvSpPr txBox="1">
                <a:spLocks noChangeArrowheads="1"/>
              </p:cNvSpPr>
              <p:nvPr/>
            </p:nvSpPr>
            <p:spPr bwMode="gray">
              <a:xfrm>
                <a:off x="1441" y="2262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b="1" dirty="0" smtClean="0">
                    <a:solidFill>
                      <a:srgbClr val="FFFFFF"/>
                    </a:solidFill>
                  </a:rPr>
                  <a:t>6</a:t>
                </a:r>
                <a:endParaRPr lang="en-US" altLang="zh-CN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9" name="Group 208"/>
          <p:cNvGrpSpPr/>
          <p:nvPr/>
        </p:nvGrpSpPr>
        <p:grpSpPr bwMode="auto">
          <a:xfrm>
            <a:off x="2240434" y="3323754"/>
            <a:ext cx="4967287" cy="530225"/>
            <a:chOff x="1415" y="1248"/>
            <a:chExt cx="3161" cy="334"/>
          </a:xfrm>
        </p:grpSpPr>
        <p:sp>
          <p:nvSpPr>
            <p:cNvPr id="70" name="AutoShape 209"/>
            <p:cNvSpPr>
              <a:spLocks noChangeArrowheads="1"/>
            </p:cNvSpPr>
            <p:nvPr/>
          </p:nvSpPr>
          <p:spPr bwMode="gray">
            <a:xfrm>
              <a:off x="1537" y="1248"/>
              <a:ext cx="3039" cy="3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28575" algn="ctr">
              <a:solidFill>
                <a:srgbClr val="FFCC99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1" name="Text Box 210"/>
            <p:cNvSpPr txBox="1">
              <a:spLocks noChangeArrowheads="1"/>
            </p:cNvSpPr>
            <p:nvPr/>
          </p:nvSpPr>
          <p:spPr bwMode="gray">
            <a:xfrm>
              <a:off x="1640" y="1294"/>
              <a:ext cx="26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en-US" altLang="zh-CN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2" name="Group 211"/>
            <p:cNvGrpSpPr/>
            <p:nvPr/>
          </p:nvGrpSpPr>
          <p:grpSpPr bwMode="auto">
            <a:xfrm>
              <a:off x="1415" y="1276"/>
              <a:ext cx="284" cy="298"/>
              <a:chOff x="1415" y="1276"/>
              <a:chExt cx="284" cy="298"/>
            </a:xfrm>
          </p:grpSpPr>
          <p:grpSp>
            <p:nvGrpSpPr>
              <p:cNvPr id="73" name="Group 212"/>
              <p:cNvGrpSpPr/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75" name="Picture 213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6" name="Oval 214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77" name="Oval 215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pic>
              <p:nvPicPr>
                <p:cNvPr id="78" name="Picture 216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4" name="Text Box 217"/>
              <p:cNvSpPr txBox="1">
                <a:spLocks noChangeArrowheads="1"/>
              </p:cNvSpPr>
              <p:nvPr/>
            </p:nvSpPr>
            <p:spPr bwMode="gray">
              <a:xfrm>
                <a:off x="1440" y="1292"/>
                <a:ext cx="25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b="1" dirty="0" smtClean="0">
                    <a:solidFill>
                      <a:srgbClr val="FFFFFF"/>
                    </a:solidFill>
                  </a:rPr>
                  <a:t>4</a:t>
                </a:r>
                <a:endParaRPr lang="en-US" altLang="zh-CN" b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8" name="矩形 27"/>
          <p:cNvSpPr/>
          <p:nvPr/>
        </p:nvSpPr>
        <p:spPr>
          <a:xfrm>
            <a:off x="3608899" y="2679303"/>
            <a:ext cx="2435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收费与折扣奖励 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067944" y="3377729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充值流程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67944" y="4077072"/>
            <a:ext cx="151216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集群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使用 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80" name="Group 208"/>
          <p:cNvGrpSpPr/>
          <p:nvPr/>
        </p:nvGrpSpPr>
        <p:grpSpPr bwMode="auto">
          <a:xfrm>
            <a:off x="2195736" y="5517232"/>
            <a:ext cx="4967287" cy="530225"/>
            <a:chOff x="1415" y="1248"/>
            <a:chExt cx="3161" cy="334"/>
          </a:xfrm>
        </p:grpSpPr>
        <p:sp>
          <p:nvSpPr>
            <p:cNvPr id="81" name="AutoShape 209"/>
            <p:cNvSpPr>
              <a:spLocks noChangeArrowheads="1"/>
            </p:cNvSpPr>
            <p:nvPr/>
          </p:nvSpPr>
          <p:spPr bwMode="gray">
            <a:xfrm>
              <a:off x="1537" y="1248"/>
              <a:ext cx="3039" cy="3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28575" algn="ctr">
              <a:solidFill>
                <a:srgbClr val="FFCC99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82" name="Text Box 210"/>
            <p:cNvSpPr txBox="1">
              <a:spLocks noChangeArrowheads="1"/>
            </p:cNvSpPr>
            <p:nvPr/>
          </p:nvSpPr>
          <p:spPr bwMode="gray">
            <a:xfrm>
              <a:off x="1640" y="1294"/>
              <a:ext cx="26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en-US" altLang="zh-CN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83" name="Group 211"/>
            <p:cNvGrpSpPr/>
            <p:nvPr/>
          </p:nvGrpSpPr>
          <p:grpSpPr bwMode="auto">
            <a:xfrm>
              <a:off x="1415" y="1276"/>
              <a:ext cx="284" cy="298"/>
              <a:chOff x="1415" y="1276"/>
              <a:chExt cx="284" cy="298"/>
            </a:xfrm>
          </p:grpSpPr>
          <p:grpSp>
            <p:nvGrpSpPr>
              <p:cNvPr id="84" name="Group 212"/>
              <p:cNvGrpSpPr/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86" name="Picture 213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7" name="Oval 214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88" name="Oval 215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pic>
              <p:nvPicPr>
                <p:cNvPr id="89" name="Picture 216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5" name="Text Box 217"/>
              <p:cNvSpPr txBox="1">
                <a:spLocks noChangeArrowheads="1"/>
              </p:cNvSpPr>
              <p:nvPr/>
            </p:nvSpPr>
            <p:spPr bwMode="gray">
              <a:xfrm>
                <a:off x="1440" y="1292"/>
                <a:ext cx="25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b="1" dirty="0">
                    <a:solidFill>
                      <a:srgbClr val="FFFFFF"/>
                    </a:solidFill>
                  </a:rPr>
                  <a:t>7</a:t>
                </a:r>
                <a:endParaRPr lang="en-US" altLang="zh-CN" b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0" name="矩形 89"/>
          <p:cNvSpPr/>
          <p:nvPr/>
        </p:nvSpPr>
        <p:spPr>
          <a:xfrm>
            <a:off x="3232150" y="5571490"/>
            <a:ext cx="35502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LINUXshell</a:t>
            </a:r>
            <a:r>
              <a:rPr lang="zh-C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脚本编程</a:t>
            </a:r>
            <a:endParaRPr lang="zh-CN" altLang="en-US" sz="2400" b="1" dirty="0" smtClean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>
            <a:normAutofit/>
          </a:bodyPr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—PBS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395536" y="1052736"/>
            <a:ext cx="2571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"</a:t>
            </a:r>
            <a:r>
              <a:rPr lang="zh-CN" altLang="en-US" b="1" dirty="0"/>
              <a:t>启明</a:t>
            </a:r>
            <a:r>
              <a:rPr lang="en-US" altLang="zh-CN" b="1" dirty="0"/>
              <a:t>"-</a:t>
            </a:r>
            <a:r>
              <a:rPr lang="zh-CN" altLang="en-US" b="1" dirty="0"/>
              <a:t>提交作业的命令</a:t>
            </a:r>
            <a:endParaRPr lang="zh-CN" altLang="en-US" b="1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39552" y="1629068"/>
            <a:ext cx="7991872" cy="645795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lvl="0" eaLnBrk="1" hangingPunct="1"/>
            <a:r>
              <a:rPr kumimoji="0" lang="zh-CN" altLang="zh-CN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ea typeface="宋体" panose="02010600030101010101" pitchFamily="2" charset="-122"/>
                <a:cs typeface="宋体" panose="02010600030101010101" pitchFamily="2" charset="-122"/>
              </a:rPr>
              <a:t>qsub</a:t>
            </a:r>
            <a:r>
              <a: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ea typeface="宋体" panose="02010600030101010101" pitchFamily="2" charset="-122"/>
                <a:cs typeface="宋体" panose="02010600030101010101" pitchFamily="2" charset="-122"/>
              </a:rPr>
              <a:t> test.</a:t>
            </a:r>
            <a:r>
              <a:rPr kumimoji="0" lang="en-US" altLang="zh-CN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ea typeface="宋体" panose="02010600030101010101" pitchFamily="2" charset="-122"/>
                <a:cs typeface="宋体" panose="02010600030101010101" pitchFamily="2" charset="-122"/>
              </a:rPr>
              <a:t>pbs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Consolas" panose="020B0609020204030204" pitchFamily="49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eaLnBrk="1" hangingPunct="1"/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cs typeface="宋体" panose="02010600030101010101" pitchFamily="2" charset="-122"/>
              </a:rPr>
              <a:t>//</a:t>
            </a:r>
            <a:r>
              <a:rPr lang="en-US" altLang="zh-CN" dirty="0" err="1"/>
              <a:t>test.pbs</a:t>
            </a:r>
            <a:r>
              <a:rPr lang="zh-CN" altLang="en-US" dirty="0"/>
              <a:t>的</a:t>
            </a:r>
            <a:r>
              <a:rPr lang="zh-CN" altLang="en-US" dirty="0" smtClean="0"/>
              <a:t>写法有多种，建议参考计算中心 网站首页的</a:t>
            </a:r>
            <a:r>
              <a:rPr lang="en-US" altLang="zh-CN" dirty="0" smtClean="0"/>
              <a:t>FAQ</a:t>
            </a:r>
            <a:endParaRPr kumimoji="0" lang="zh-CN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宋体" panose="02010600030101010101" pitchFamily="2" charset="-122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42608" y="2564904"/>
            <a:ext cx="7988816" cy="2431435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2" tIns="0" rIns="9522" bIns="0" numCol="1" anchor="ctr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"启明"-任务监控</a:t>
            </a:r>
            <a:endParaRPr kumimoji="0" lang="zh-CN" altLang="zh-CN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使用qstat [-f][-a][-i] [-n][-s] [-R] [-Q][-q][-B][-u] +作业号</a:t>
            </a:r>
            <a:endParaRPr kumimoji="0" lang="zh-CN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-f 列出指定作业的信息</a:t>
            </a:r>
            <a:b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</a:br>
            <a: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-a 列出所有作业</a:t>
            </a:r>
            <a:b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</a:br>
            <a: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-i 列出不在运行的作业</a:t>
            </a:r>
            <a:b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</a:br>
            <a: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-n 列出分配给此作业的结点</a:t>
            </a:r>
            <a:b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</a:br>
            <a:r>
              <a:rPr kumimoji="0" lang="zh-CN" altLang="zh-CN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宋体" panose="02010600030101010101" pitchFamily="2" charset="-122"/>
              </a:rPr>
              <a:t>-q 列出队列状态，并以alternative形式显示</a:t>
            </a:r>
            <a:br>
              <a:rPr kumimoji="0" lang="zh-CN" altLang="zh-CN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宋体" panose="02010600030101010101" pitchFamily="2" charset="-122"/>
              </a:rPr>
            </a:br>
            <a:r>
              <a: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–an 查询当前所有作业所在的执行节点</a:t>
            </a:r>
            <a:endParaRPr kumimoji="0" lang="zh-CN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9552" y="5445224"/>
            <a:ext cx="7991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更详细的内容，请查阅</a:t>
            </a:r>
            <a:r>
              <a:rPr lang="en-US" altLang="zh-CN" dirty="0" smtClean="0"/>
              <a:t>《</a:t>
            </a:r>
            <a:r>
              <a:rPr lang="zh-CN" altLang="en-US" dirty="0" smtClean="0"/>
              <a:t>“启明“用户手册</a:t>
            </a:r>
            <a:r>
              <a:rPr lang="en-US" altLang="zh-CN" dirty="0"/>
              <a:t>》</a:t>
            </a:r>
            <a:r>
              <a:rPr lang="zh-CN" altLang="en-US" dirty="0"/>
              <a:t>或者</a:t>
            </a:r>
            <a:r>
              <a:rPr lang="en-US" altLang="zh-CN" dirty="0"/>
              <a:t>《PBS</a:t>
            </a:r>
            <a:r>
              <a:rPr lang="zh-CN" altLang="en-US" dirty="0" smtClean="0"/>
              <a:t>用户</a:t>
            </a:r>
            <a:r>
              <a:rPr lang="zh-CN" altLang="en-US" dirty="0"/>
              <a:t>手册</a:t>
            </a:r>
            <a:r>
              <a:rPr lang="en-US" altLang="zh-CN" dirty="0" smtClean="0"/>
              <a:t>》</a:t>
            </a:r>
            <a:endParaRPr lang="en-US" altLang="zh-CN" dirty="0" smtClean="0"/>
          </a:p>
          <a:p>
            <a:r>
              <a:rPr lang="zh-CN" altLang="en-US" dirty="0" smtClean="0"/>
              <a:t>下载地址：</a:t>
            </a:r>
            <a:r>
              <a:rPr lang="en-US" altLang="zh-CN" dirty="0">
                <a:hlinkClick r:id="rId3"/>
              </a:rPr>
              <a:t>http://hpc.sustech.edu.cn/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>
            <a:normAutofit/>
          </a:bodyPr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—LSF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395536" y="796062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“太乙”</a:t>
            </a:r>
            <a:r>
              <a:rPr lang="en-US" altLang="zh-CN" b="1" dirty="0" smtClean="0"/>
              <a:t>-</a:t>
            </a:r>
            <a:r>
              <a:rPr lang="zh-CN" altLang="en-US" b="1" dirty="0"/>
              <a:t>提交作业的命令</a:t>
            </a:r>
            <a:endParaRPr lang="zh-CN" altLang="en-US" b="1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9464" y="1353225"/>
            <a:ext cx="7991872" cy="646331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lvl="0" eaLnBrk="1" hangingPunct="1"/>
            <a:r>
              <a:rPr lang="en-US" altLang="zh-CN" sz="2400" b="1" dirty="0">
                <a:solidFill>
                  <a:srgbClr val="333333"/>
                </a:solidFill>
                <a:latin typeface="Consolas" panose="020B0609020204030204" pitchFamily="49" charset="0"/>
                <a:cs typeface="宋体" panose="02010600030101010101" pitchFamily="2" charset="-122"/>
              </a:rPr>
              <a:t>b</a:t>
            </a:r>
            <a:r>
              <a:rPr kumimoji="0" lang="zh-CN" altLang="zh-CN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ea typeface="宋体" panose="02010600030101010101" pitchFamily="2" charset="-122"/>
                <a:cs typeface="宋体" panose="02010600030101010101" pitchFamily="2" charset="-122"/>
              </a:rPr>
              <a:t>sub</a:t>
            </a:r>
            <a:r>
              <a: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400" dirty="0" smtClean="0">
                <a:solidFill>
                  <a:srgbClr val="333333"/>
                </a:solidFill>
                <a:latin typeface="Consolas" panose="020B0609020204030204" pitchFamily="49" charset="0"/>
                <a:cs typeface="宋体" panose="02010600030101010101" pitchFamily="2" charset="-122"/>
              </a:rPr>
              <a:t>&lt; </a:t>
            </a:r>
            <a:r>
              <a: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ea typeface="宋体" panose="02010600030101010101" pitchFamily="2" charset="-122"/>
                <a:cs typeface="宋体" panose="02010600030101010101" pitchFamily="2" charset="-122"/>
              </a:rPr>
              <a:t>test.lsf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Consolas" panose="020B0609020204030204" pitchFamily="49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eaLnBrk="1" hangingPunct="1"/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nsolas" panose="020B0609020204030204" pitchFamily="49" charset="0"/>
                <a:cs typeface="宋体" panose="02010600030101010101" pitchFamily="2" charset="-122"/>
              </a:rPr>
              <a:t>//</a:t>
            </a:r>
            <a:r>
              <a:rPr lang="en-US" altLang="zh-CN" dirty="0" err="1"/>
              <a:t>test.lsf</a:t>
            </a:r>
            <a:r>
              <a:rPr lang="zh-CN" altLang="en-US" dirty="0"/>
              <a:t>的</a:t>
            </a:r>
            <a:r>
              <a:rPr lang="zh-CN" altLang="en-US" dirty="0" smtClean="0"/>
              <a:t>写法有多种，建议参考计算中心 网站首页的</a:t>
            </a:r>
            <a:r>
              <a:rPr lang="en-US" altLang="zh-CN" dirty="0" smtClean="0"/>
              <a:t>FAQ</a:t>
            </a:r>
            <a:endParaRPr kumimoji="0" lang="zh-CN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85" y="2724150"/>
            <a:ext cx="6864350" cy="27082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4116" y="2268627"/>
            <a:ext cx="278765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b="1" dirty="0" smtClean="0"/>
              <a:t>“太乙”</a:t>
            </a:r>
            <a:r>
              <a:rPr lang="en-US" altLang="zh-CN" b="1" dirty="0" smtClean="0"/>
              <a:t>-</a:t>
            </a:r>
            <a:r>
              <a:rPr lang="zh-CN" altLang="en-US" b="1" dirty="0"/>
              <a:t>提交作业的范例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>
            <a:normAutofit/>
          </a:bodyPr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—LSF</a:t>
            </a:r>
            <a:endParaRPr lang="zh-CN" altLang="en-US" b="1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84729" y="1053609"/>
            <a:ext cx="6331376" cy="3877985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bjobs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–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查看所有运行任务的详细情况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bjobs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–l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JOBID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查看 JOBID 这个任务的详细情况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bpeek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–f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JOBID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跟踪查看某任务屏幕输出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bkill JOBID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终止某任务运行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bkill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JOBID1 JOBID2 JOBID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终止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多个任务运行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bqueues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kumimoji="0" lang="zh-CN" altLang="zh-CN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查看</a:t>
            </a:r>
            <a:r>
              <a:rPr kumimoji="0" lang="zh-CN" altLang="zh-CN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所有任务队列的状态 </a:t>
            </a:r>
            <a:endParaRPr kumimoji="0" lang="en-US" altLang="zh-CN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bstop JOBID</a:t>
            </a:r>
            <a:r>
              <a:rPr lang="en-US" altLang="zh-CN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临时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挂起某个计算作业，为其它计算腾出资源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bresume JOBID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恢复由bstop挂起的作业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lshosts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查看节点的信息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bhosts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查看节点的作业使用信息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DD1144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lsload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查看节点的即时负载信息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8689" y="5053210"/>
            <a:ext cx="7991872" cy="923330"/>
          </a:xfrm>
          <a:prstGeom prst="rect">
            <a:avLst/>
          </a:prstGeom>
        </p:spPr>
        <p:txBody>
          <a:bodyPr wrap="square">
            <a:spAutoFit/>
          </a:bodyPr>
          <a:p>
            <a:endParaRPr lang="en-US" altLang="zh-CN" dirty="0" smtClean="0"/>
          </a:p>
          <a:p>
            <a:r>
              <a:rPr lang="zh-CN" altLang="en-US" dirty="0" smtClean="0"/>
              <a:t>更</a:t>
            </a:r>
            <a:r>
              <a:rPr lang="zh-CN" altLang="en-US" dirty="0"/>
              <a:t>详细的内容，请查阅</a:t>
            </a:r>
            <a:r>
              <a:rPr lang="en-US" altLang="zh-CN" dirty="0" smtClean="0"/>
              <a:t>《</a:t>
            </a:r>
            <a:r>
              <a:rPr lang="zh-CN" altLang="en-US" dirty="0" smtClean="0"/>
              <a:t>“太乙”用户手册</a:t>
            </a:r>
            <a:r>
              <a:rPr lang="en-US" altLang="zh-CN" dirty="0"/>
              <a:t>》</a:t>
            </a:r>
            <a:r>
              <a:rPr lang="zh-CN" altLang="en-US" dirty="0"/>
              <a:t>或者</a:t>
            </a:r>
            <a:r>
              <a:rPr lang="en-US" altLang="zh-CN" dirty="0" smtClean="0"/>
              <a:t>《LSF</a:t>
            </a:r>
            <a:r>
              <a:rPr lang="zh-CN" altLang="en-US" dirty="0" smtClean="0"/>
              <a:t>用户手册</a:t>
            </a:r>
            <a:r>
              <a:rPr lang="en-US" altLang="zh-CN" dirty="0" smtClean="0"/>
              <a:t>》</a:t>
            </a:r>
            <a:endParaRPr lang="en-US" altLang="zh-CN" dirty="0" smtClean="0"/>
          </a:p>
          <a:p>
            <a:r>
              <a:rPr lang="zh-CN" altLang="en-US" dirty="0" smtClean="0"/>
              <a:t>下载地址：</a:t>
            </a:r>
            <a:r>
              <a:rPr lang="en-US" altLang="zh-CN" dirty="0">
                <a:hlinkClick r:id="rId3"/>
              </a:rPr>
              <a:t>http://hpc.sustech.edu.cn/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>
            <a:normAutofit/>
          </a:bodyPr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—LSF</a:t>
            </a:r>
            <a:endParaRPr lang="zh-CN" altLang="en-US" b="1" dirty="0"/>
          </a:p>
        </p:txBody>
      </p:sp>
      <p:sp>
        <p:nvSpPr>
          <p:cNvPr id="13" name="矩形 12"/>
          <p:cNvSpPr/>
          <p:nvPr/>
        </p:nvSpPr>
        <p:spPr>
          <a:xfrm>
            <a:off x="327859" y="903485"/>
            <a:ext cx="7991872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dirty="0" smtClean="0"/>
              <a:t>查看各队列对应的节点资源：</a:t>
            </a:r>
            <a:r>
              <a:rPr lang="en-US" altLang="zh-CN" dirty="0" smtClean="0">
                <a:solidFill>
                  <a:srgbClr val="FF0000"/>
                </a:solidFill>
              </a:rPr>
              <a:t>bhosts  hg_medium;  </a:t>
            </a:r>
            <a:r>
              <a:rPr lang="en-US" altLang="zh-CN" dirty="0" smtClean="0">
                <a:solidFill>
                  <a:srgbClr val="FF0000"/>
                </a:solidFill>
                <a:sym typeface="+mn-ea"/>
              </a:rPr>
              <a:t>bhosts  hg_short;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sym typeface="+mn-ea"/>
              </a:rPr>
              <a:t>bhosts  hg_large; </a:t>
            </a:r>
            <a:endParaRPr lang="en-US" altLang="zh-CN" dirty="0" smtClean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" y="1824990"/>
            <a:ext cx="7895590" cy="397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</a:t>
            </a:r>
            <a:r>
              <a:rPr lang="zh-CN" altLang="en-US" b="1" dirty="0" smtClean="0"/>
              <a:t>解决问题步骤</a:t>
            </a:r>
            <a:endParaRPr lang="zh-CN" altLang="en-US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764704"/>
            <a:ext cx="626745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</a:t>
            </a:r>
            <a:r>
              <a:rPr lang="zh-CN" altLang="en-US" b="1" dirty="0"/>
              <a:t>余额</a:t>
            </a:r>
            <a:r>
              <a:rPr lang="zh-CN" altLang="en-US" b="1" dirty="0" smtClean="0"/>
              <a:t>查询</a:t>
            </a:r>
            <a:endParaRPr lang="zh-CN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497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26233" y="4509120"/>
            <a:ext cx="53174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查询网址：</a:t>
            </a:r>
            <a:r>
              <a:rPr lang="en-US" altLang="zh-CN" sz="2400" dirty="0" smtClean="0">
                <a:hlinkClick r:id="rId4"/>
              </a:rPr>
              <a:t>http</a:t>
            </a:r>
            <a:r>
              <a:rPr lang="en-US" altLang="zh-CN" sz="2400" dirty="0">
                <a:hlinkClick r:id="rId4"/>
              </a:rPr>
              <a:t>://172.18.6.195:18090</a:t>
            </a:r>
            <a:r>
              <a:rPr lang="en-US" altLang="zh-CN" sz="2400" dirty="0" smtClean="0">
                <a:hlinkClick r:id="rId4"/>
              </a:rPr>
              <a:t>/</a:t>
            </a:r>
            <a:endParaRPr lang="en-US" altLang="zh-CN" sz="2400" dirty="0" smtClean="0"/>
          </a:p>
          <a:p>
            <a:endParaRPr lang="en-US" altLang="zh-CN" sz="2400" dirty="0"/>
          </a:p>
          <a:p>
            <a:r>
              <a:rPr lang="zh-CN" altLang="en-US" sz="2400" dirty="0" smtClean="0"/>
              <a:t>余额只能是</a:t>
            </a:r>
            <a:r>
              <a:rPr lang="en-US" altLang="zh-CN" sz="2400" dirty="0" smtClean="0"/>
              <a:t>pi</a:t>
            </a:r>
            <a:r>
              <a:rPr lang="zh-CN" altLang="en-US" sz="2400" dirty="0" smtClean="0"/>
              <a:t>账号才能查询。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集群使用</a:t>
            </a:r>
            <a:r>
              <a:rPr lang="en-US" altLang="zh-CN" b="1" dirty="0" smtClean="0"/>
              <a:t>—</a:t>
            </a:r>
            <a:r>
              <a:rPr lang="zh-CN" altLang="en-US" b="1" dirty="0" smtClean="0"/>
              <a:t>机时查询</a:t>
            </a:r>
            <a:endParaRPr lang="zh-CN" altLang="en-US" b="1" dirty="0"/>
          </a:p>
        </p:txBody>
      </p:sp>
      <p:sp>
        <p:nvSpPr>
          <p:cNvPr id="2" name="矩形 1"/>
          <p:cNvSpPr/>
          <p:nvPr/>
        </p:nvSpPr>
        <p:spPr>
          <a:xfrm>
            <a:off x="827584" y="5308971"/>
            <a:ext cx="5317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查询网址：</a:t>
            </a:r>
            <a:r>
              <a:rPr lang="en-US" altLang="zh-CN" sz="2400" dirty="0" smtClean="0">
                <a:hlinkClick r:id="rId3"/>
              </a:rPr>
              <a:t>http</a:t>
            </a:r>
            <a:r>
              <a:rPr lang="en-US" altLang="zh-CN" sz="2400" dirty="0">
                <a:hlinkClick r:id="rId3"/>
              </a:rPr>
              <a:t>://172.18.6.195:18090</a:t>
            </a:r>
            <a:r>
              <a:rPr lang="en-US" altLang="zh-CN" sz="2400" dirty="0" smtClean="0">
                <a:hlinkClick r:id="rId3"/>
              </a:rPr>
              <a:t>/</a:t>
            </a:r>
            <a:endParaRPr lang="en-US" altLang="zh-CN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1"/>
            <a:ext cx="8856984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-gpaw</a:t>
            </a:r>
            <a:endParaRPr lang="en-US" altLang="zh-CN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5" y="1095375"/>
            <a:ext cx="7743825" cy="2092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3305175"/>
            <a:ext cx="7447915" cy="303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-gpaw</a:t>
            </a:r>
            <a:endParaRPr lang="en-US" altLang="zh-CN" b="1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1047750"/>
            <a:ext cx="3778250" cy="167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710" y="2560955"/>
            <a:ext cx="4003040" cy="13798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40" y="4049395"/>
            <a:ext cx="3778250" cy="267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" y="1936750"/>
            <a:ext cx="8902065" cy="260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计算中心基本情况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5536" y="808501"/>
            <a:ext cx="8496944" cy="546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-342900" algn="just">
              <a:lnSpc>
                <a:spcPct val="126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计算中心目前管理学校两套大型超算集群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启明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”和“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太乙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”。两套集群均为为全校公共计算平台，总共拥有超过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万个计算核心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，总计算能力超过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2.0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PFlops</a:t>
            </a:r>
            <a:r>
              <a:rPr lang="zh-CN" altLang="en-US" sz="2400" b="1" dirty="0" smtClean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b="1" dirty="0" smtClean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6000"/>
              </a:lnSpc>
              <a:spcBef>
                <a:spcPts val="600"/>
              </a:spcBef>
              <a:spcAft>
                <a:spcPts val="200"/>
              </a:spcAft>
              <a:defRPr/>
            </a:pPr>
            <a:endParaRPr lang="en-US" altLang="zh-CN" sz="2400" b="1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6000"/>
              </a:lnSpc>
              <a:spcBef>
                <a:spcPts val="600"/>
              </a:spcBef>
              <a:spcAft>
                <a:spcPts val="200"/>
              </a:spcAft>
              <a:defRPr/>
            </a:pPr>
            <a:endParaRPr lang="en-US" altLang="zh-CN" sz="2400" b="1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6000"/>
              </a:lnSpc>
              <a:spcBef>
                <a:spcPts val="600"/>
              </a:spcBef>
              <a:spcAft>
                <a:spcPts val="200"/>
              </a:spcAft>
              <a:defRPr/>
            </a:pPr>
            <a:endParaRPr lang="en-US" altLang="zh-CN" sz="2400" b="1" dirty="0" smtClean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6000"/>
              </a:lnSpc>
              <a:spcBef>
                <a:spcPts val="600"/>
              </a:spcBef>
              <a:spcAft>
                <a:spcPts val="200"/>
              </a:spcAft>
              <a:defRPr/>
            </a:pPr>
            <a:endParaRPr lang="en-US" altLang="zh-CN" sz="2400" b="1" dirty="0" smtClean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6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中心机房：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慧园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栋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楼；</a:t>
            </a:r>
            <a:r>
              <a:rPr lang="zh-CN" altLang="en-US" sz="2400" b="1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办公室</a:t>
            </a:r>
            <a:r>
              <a:rPr lang="en-US" altLang="zh-CN" sz="2400" b="1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慧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园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栋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307 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6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中心主页：</a:t>
            </a:r>
            <a:r>
              <a:rPr lang="en-US" altLang="zh-CN" sz="2400" dirty="0"/>
              <a:t>http://</a:t>
            </a:r>
            <a:r>
              <a:rPr lang="en-US" altLang="zh-CN" sz="2400" dirty="0" smtClean="0"/>
              <a:t>hpc.sustech.edu.cn/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6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咨询方式：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0755-88015831  </a:t>
            </a:r>
            <a:r>
              <a:rPr lang="en-US" altLang="zh-CN" sz="2400" b="1" dirty="0" err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E-mail:hpc@sustech.edu.cn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 </a:t>
            </a:r>
            <a:endParaRPr lang="en-US" altLang="zh-CN" sz="2400" b="1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4" y="2420888"/>
            <a:ext cx="2372816" cy="192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Mirror\Work_FJ\win2k&amp;vasp\sustc_HPC\计算中心\ccse\images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33" y="2420887"/>
            <a:ext cx="2664296" cy="19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Mirror\Work_FJ\win2k&amp;vasp\sustc_HPC\计算中心\ccse\images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20888"/>
            <a:ext cx="2304256" cy="192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" y="1050925"/>
            <a:ext cx="8864600" cy="4849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" y="1050925"/>
            <a:ext cx="8864600" cy="4849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75" y="2035175"/>
            <a:ext cx="7512050" cy="278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" y="1009650"/>
            <a:ext cx="8932545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" y="1085850"/>
            <a:ext cx="8921750" cy="468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" y="1085850"/>
            <a:ext cx="8921750" cy="468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5" y="1149985"/>
            <a:ext cx="8807450" cy="22161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05" y="3441700"/>
            <a:ext cx="7848600" cy="2597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5" y="1149985"/>
            <a:ext cx="8807450" cy="22161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05" y="3441700"/>
            <a:ext cx="7848600" cy="2597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" y="737235"/>
            <a:ext cx="8853805" cy="542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1060450"/>
            <a:ext cx="9131300" cy="473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计算中心基本情况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695281" cy="47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851535"/>
            <a:ext cx="8674100" cy="4495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" y="5482590"/>
            <a:ext cx="2940050" cy="552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b="1" dirty="0" smtClean="0"/>
              <a:t>软件安装</a:t>
            </a:r>
            <a:r>
              <a:rPr lang="en-US" altLang="zh-CN" b="1" dirty="0" smtClean="0"/>
              <a:t>-wrf</a:t>
            </a:r>
            <a:endParaRPr lang="en-US" altLang="zh-CN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803275"/>
            <a:ext cx="8820150" cy="525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856615" y="1891665"/>
            <a:ext cx="7326630" cy="3131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打开文本编辑器</a:t>
            </a:r>
            <a:r>
              <a:rPr lang="en-US" altLang="zh-CN" dirty="0"/>
              <a:t>(</a:t>
            </a:r>
            <a:r>
              <a:rPr lang="zh-CN" altLang="en-US" dirty="0"/>
              <a:t>可以使用 </a:t>
            </a:r>
            <a:r>
              <a:rPr lang="en-US" altLang="zh-CN" dirty="0"/>
              <a:t>vi/vim </a:t>
            </a:r>
            <a:r>
              <a:rPr lang="zh-CN" altLang="en-US" dirty="0"/>
              <a:t>命令来创建文件</a:t>
            </a:r>
            <a:r>
              <a:rPr lang="en-US" altLang="zh-CN" dirty="0" smtClean="0"/>
              <a:t>)</a:t>
            </a:r>
            <a:endParaRPr lang="zh-CN" altLang="en-US" dirty="0"/>
          </a:p>
          <a:p>
            <a:r>
              <a:rPr lang="zh-CN" altLang="en-US" dirty="0"/>
              <a:t>输入一些代码，第一行一般是这样： </a:t>
            </a:r>
            <a:endParaRPr lang="zh-CN" altLang="en-US" dirty="0"/>
          </a:p>
          <a:p>
            <a:r>
              <a:rPr lang="zh-CN" altLang="en-US" b="1" dirty="0"/>
              <a:t>实例</a:t>
            </a:r>
            <a:endParaRPr lang="zh-CN" altLang="en-US" b="1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#!/bin/bash</a:t>
            </a:r>
            <a:br>
              <a:rPr lang="en-US" altLang="zh-CN" dirty="0"/>
            </a:br>
            <a:r>
              <a:rPr lang="en-US" altLang="zh-CN" dirty="0"/>
              <a:t>echo "Hello World !" 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 err="1"/>
              <a:t>chmod</a:t>
            </a:r>
            <a:r>
              <a:rPr lang="en-US" altLang="zh-CN" dirty="0"/>
              <a:t> +x ./test.sh  #</a:t>
            </a:r>
            <a:r>
              <a:rPr lang="zh-CN" altLang="en-US" dirty="0"/>
              <a:t>使脚本具有执行权限</a:t>
            </a:r>
            <a:endParaRPr lang="zh-CN" altLang="en-US" dirty="0"/>
          </a:p>
          <a:p>
            <a:r>
              <a:rPr lang="en-US" altLang="zh-CN" dirty="0"/>
              <a:t>./test.sh </a:t>
            </a:r>
            <a:r>
              <a:rPr lang="zh-CN" altLang="en-US" dirty="0"/>
              <a:t>或者 </a:t>
            </a:r>
            <a:r>
              <a:rPr lang="en-US" altLang="zh-CN" dirty="0"/>
              <a:t>sh test.sh</a:t>
            </a:r>
            <a:r>
              <a:rPr lang="en-US" altLang="zh-CN" dirty="0"/>
              <a:t> #</a:t>
            </a:r>
            <a:r>
              <a:rPr lang="zh-CN" altLang="en-US" dirty="0"/>
              <a:t>执行脚本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56546" y="1022494"/>
            <a:ext cx="4572000" cy="583565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3200" dirty="0">
                <a:solidFill>
                  <a:srgbClr val="800000"/>
                </a:solidFill>
              </a:rPr>
              <a:t>脚本样例</a:t>
            </a:r>
            <a:endParaRPr lang="zh-CN" altLang="en-US" sz="32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sp>
        <p:nvSpPr>
          <p:cNvPr id="4" name="矩形 3"/>
          <p:cNvSpPr/>
          <p:nvPr/>
        </p:nvSpPr>
        <p:spPr>
          <a:xfrm>
            <a:off x="856546" y="1022494"/>
            <a:ext cx="4572000" cy="58356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3200" dirty="0">
                <a:solidFill>
                  <a:srgbClr val="800000"/>
                </a:solidFill>
              </a:rPr>
              <a:t>shell</a:t>
            </a:r>
            <a:r>
              <a:rPr lang="zh-CN" altLang="en-US" sz="3200" dirty="0">
                <a:solidFill>
                  <a:srgbClr val="800000"/>
                </a:solidFill>
              </a:rPr>
              <a:t>介绍</a:t>
            </a:r>
            <a:endParaRPr lang="zh-CN" altLang="en-US" sz="3200" dirty="0">
              <a:solidFill>
                <a:srgbClr val="8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629920" y="1841500"/>
            <a:ext cx="7789545" cy="349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Linux 的 Shell 种类众多，常见的有：</a:t>
            </a:r>
            <a:endParaRPr lang="zh-CN" altLang="en-US" sz="2000" dirty="0"/>
          </a:p>
          <a:p>
            <a:r>
              <a:rPr lang="zh-CN" altLang="en-US" sz="2000" dirty="0"/>
              <a:t>Bourne Shell（/usr/bin/sh或/bin/sh）</a:t>
            </a:r>
            <a:endParaRPr lang="zh-CN" altLang="en-US" dirty="0"/>
          </a:p>
          <a:p>
            <a:r>
              <a:rPr lang="en-US" altLang="zh-CN" dirty="0">
                <a:solidFill>
                  <a:srgbClr val="FF0000"/>
                </a:solidFill>
              </a:rPr>
              <a:t>Bourne Again Shell</a:t>
            </a:r>
            <a:r>
              <a:rPr lang="zh-CN" altLang="en-US" dirty="0">
                <a:solidFill>
                  <a:srgbClr val="FF0000"/>
                </a:solidFill>
              </a:rPr>
              <a:t>（</a:t>
            </a:r>
            <a:r>
              <a:rPr lang="en-US" altLang="zh-CN" dirty="0">
                <a:solidFill>
                  <a:srgbClr val="FF0000"/>
                </a:solidFill>
              </a:rPr>
              <a:t>/bin/bash</a:t>
            </a:r>
            <a:r>
              <a:rPr lang="zh-CN" altLang="en-US" dirty="0">
                <a:solidFill>
                  <a:srgbClr val="FF0000"/>
                </a:solidFill>
              </a:rPr>
              <a:t>）</a:t>
            </a:r>
            <a:endParaRPr lang="zh-CN" altLang="en-US" dirty="0"/>
          </a:p>
          <a:p>
            <a:r>
              <a:rPr lang="en-US" altLang="zh-CN" sz="2000" dirty="0"/>
              <a:t>C Shell</a:t>
            </a:r>
            <a:r>
              <a:rPr lang="zh-CN" altLang="en-US" sz="2000" dirty="0"/>
              <a:t>（</a:t>
            </a:r>
            <a:r>
              <a:rPr lang="en-US" altLang="zh-CN" sz="2000" dirty="0"/>
              <a:t>/</a:t>
            </a:r>
            <a:r>
              <a:rPr lang="en-US" altLang="zh-CN" sz="2000" dirty="0" err="1"/>
              <a:t>usr</a:t>
            </a:r>
            <a:r>
              <a:rPr lang="en-US" altLang="zh-CN" sz="2000" dirty="0"/>
              <a:t>/bin/</a:t>
            </a:r>
            <a:r>
              <a:rPr lang="en-US" altLang="zh-CN" sz="2000" dirty="0" err="1"/>
              <a:t>csh</a:t>
            </a:r>
            <a:r>
              <a:rPr lang="zh-CN" altLang="en-US" sz="2000" dirty="0"/>
              <a:t>）</a:t>
            </a:r>
            <a:endParaRPr lang="zh-CN" altLang="en-US" sz="2000" dirty="0"/>
          </a:p>
          <a:p>
            <a:r>
              <a:rPr lang="en-US" altLang="zh-CN" sz="2000" dirty="0"/>
              <a:t>K Shell</a:t>
            </a:r>
            <a:r>
              <a:rPr lang="zh-CN" altLang="en-US" sz="2000" dirty="0"/>
              <a:t>（</a:t>
            </a:r>
            <a:r>
              <a:rPr lang="en-US" altLang="zh-CN" sz="2000" dirty="0"/>
              <a:t>/</a:t>
            </a:r>
            <a:r>
              <a:rPr lang="en-US" altLang="zh-CN" sz="2000" dirty="0" err="1"/>
              <a:t>usr</a:t>
            </a:r>
            <a:r>
              <a:rPr lang="en-US" altLang="zh-CN" sz="2000" dirty="0"/>
              <a:t>/bin/</a:t>
            </a:r>
            <a:r>
              <a:rPr lang="en-US" altLang="zh-CN" sz="2000" dirty="0" err="1"/>
              <a:t>ksh</a:t>
            </a:r>
            <a:r>
              <a:rPr lang="zh-CN" altLang="en-US" sz="2000" dirty="0"/>
              <a:t>）</a:t>
            </a:r>
            <a:endParaRPr lang="zh-CN" altLang="en-US" sz="2000" dirty="0"/>
          </a:p>
          <a:p>
            <a:r>
              <a:rPr lang="en-US" altLang="zh-CN" sz="2000" dirty="0"/>
              <a:t>Shell for Root</a:t>
            </a:r>
            <a:r>
              <a:rPr lang="zh-CN" altLang="en-US" sz="2000" dirty="0"/>
              <a:t>（</a:t>
            </a:r>
            <a:r>
              <a:rPr lang="en-US" altLang="zh-CN" sz="2000" dirty="0"/>
              <a:t>/</a:t>
            </a:r>
            <a:r>
              <a:rPr lang="en-US" altLang="zh-CN" sz="2000" dirty="0" err="1"/>
              <a:t>sbin</a:t>
            </a:r>
            <a:r>
              <a:rPr lang="en-US" altLang="zh-CN" sz="2000" dirty="0"/>
              <a:t>/</a:t>
            </a:r>
            <a:r>
              <a:rPr lang="en-US" altLang="zh-CN" sz="2000" dirty="0" err="1"/>
              <a:t>sh</a:t>
            </a:r>
            <a:r>
              <a:rPr lang="zh-CN" altLang="en-US" sz="2000" dirty="0"/>
              <a:t>）</a:t>
            </a:r>
            <a:endParaRPr lang="zh-CN" altLang="en-US" dirty="0"/>
          </a:p>
          <a:p>
            <a:endParaRPr lang="zh-CN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sp>
        <p:nvSpPr>
          <p:cNvPr id="4" name="矩形 3"/>
          <p:cNvSpPr/>
          <p:nvPr/>
        </p:nvSpPr>
        <p:spPr>
          <a:xfrm>
            <a:off x="856546" y="1022494"/>
            <a:ext cx="4572000" cy="583565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3200" dirty="0">
                <a:solidFill>
                  <a:srgbClr val="800000"/>
                </a:solidFill>
              </a:rPr>
              <a:t>变量</a:t>
            </a:r>
            <a:endParaRPr lang="zh-CN" altLang="en-US" sz="3200" dirty="0">
              <a:solidFill>
                <a:srgbClr val="800000"/>
              </a:solidFill>
            </a:endParaRPr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704215" y="1899920"/>
            <a:ext cx="8052435" cy="3833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定义变量时，变量名</a:t>
            </a:r>
            <a:r>
              <a:rPr lang="zh-CN" altLang="en-US" dirty="0">
                <a:solidFill>
                  <a:srgbClr val="FF0000"/>
                </a:solidFill>
              </a:rPr>
              <a:t>不加</a:t>
            </a:r>
            <a:r>
              <a:rPr lang="en-US" altLang="zh-CN" dirty="0">
                <a:solidFill>
                  <a:srgbClr val="FF0000"/>
                </a:solidFill>
              </a:rPr>
              <a:t>$</a:t>
            </a:r>
            <a:r>
              <a:rPr lang="zh-CN" altLang="en-US" dirty="0"/>
              <a:t>符号，引用</a:t>
            </a:r>
            <a:r>
              <a:rPr lang="zh-CN" altLang="en-US" dirty="0">
                <a:solidFill>
                  <a:srgbClr val="FF0000"/>
                </a:solidFill>
              </a:rPr>
              <a:t>加</a:t>
            </a:r>
            <a:r>
              <a:rPr lang="en-US" altLang="zh-CN" dirty="0">
                <a:solidFill>
                  <a:srgbClr val="FF0000"/>
                </a:solidFill>
              </a:rPr>
              <a:t>$</a:t>
            </a:r>
            <a:r>
              <a:rPr lang="zh-CN" altLang="en-US" dirty="0"/>
              <a:t>符号</a:t>
            </a:r>
            <a:r>
              <a:rPr lang="zh-CN" altLang="en-US" dirty="0"/>
              <a:t>如：</a:t>
            </a:r>
            <a:endParaRPr lang="zh-CN" altLang="en-US" dirty="0"/>
          </a:p>
          <a:p>
            <a:r>
              <a:rPr lang="en-US" altLang="zh-CN" dirty="0" err="1" smtClean="0"/>
              <a:t>name</a:t>
            </a:r>
            <a:r>
              <a:rPr lang="en-US" altLang="zh-CN" dirty="0"/>
              <a:t>="</a:t>
            </a:r>
            <a:r>
              <a:rPr lang="en-US" altLang="zh-CN" dirty="0" smtClean="0"/>
              <a:t>runoob.com“</a:t>
            </a:r>
            <a:endParaRPr lang="en-US" altLang="zh-CN" dirty="0" smtClean="0"/>
          </a:p>
          <a:p>
            <a:r>
              <a:rPr lang="en-US" altLang="zh-CN" dirty="0" smtClean="0"/>
              <a:t>echo $</a:t>
            </a:r>
            <a:r>
              <a:rPr lang="en-US" altLang="zh-CN" dirty="0" err="1" smtClean="0"/>
              <a:t>name</a:t>
            </a:r>
            <a:endParaRPr lang="en-US" altLang="zh-CN" dirty="0" smtClean="0"/>
          </a:p>
          <a:p>
            <a:r>
              <a:rPr lang="zh-CN" altLang="en-US" dirty="0">
                <a:solidFill>
                  <a:srgbClr val="FF0000"/>
                </a:solidFill>
              </a:rPr>
              <a:t>如果是单引号？</a:t>
            </a:r>
            <a:endParaRPr lang="zh-CN" altLang="en-US" dirty="0"/>
          </a:p>
          <a:p>
            <a:r>
              <a:rPr lang="zh-CN" altLang="en-US" dirty="0"/>
              <a:t>命令输出作为变量： </a:t>
            </a:r>
            <a:r>
              <a:rPr lang="en-US" altLang="zh-CN" dirty="0"/>
              <a:t>Date=`date`</a:t>
            </a:r>
            <a:endParaRPr lang="en-US" altLang="zh-CN" dirty="0"/>
          </a:p>
          <a:p>
            <a:r>
              <a:rPr lang="en-US" altLang="zh-CN" dirty="0"/>
              <a:t>echo $Date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建立一个日期的目录？</a:t>
            </a:r>
            <a:endParaRPr lang="en-US" altLang="zh-CN" dirty="0"/>
          </a:p>
          <a:p>
            <a:r>
              <a:rPr lang="zh-CN" altLang="en-US" dirty="0"/>
              <a:t>dateT=`date  "+%Y-%m-%d"`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520065" y="849630"/>
            <a:ext cx="2606040" cy="3510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000" dirty="0"/>
          </a:p>
          <a:p>
            <a:r>
              <a:rPr lang="en-US" altLang="zh-CN" sz="2000" dirty="0"/>
              <a:t>if else </a:t>
            </a:r>
            <a:r>
              <a:rPr lang="zh-CN" altLang="en-US" sz="2000" dirty="0"/>
              <a:t>语法格式：</a:t>
            </a:r>
            <a:endParaRPr lang="zh-CN" altLang="en-US" sz="2000" dirty="0"/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if condition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then   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             command1 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             command2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else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             command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fi</a:t>
            </a:r>
            <a:endParaRPr lang="en-US" altLang="zh-CN" sz="2000" dirty="0">
              <a:solidFill>
                <a:schemeClr val="tx2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54220" y="1189990"/>
            <a:ext cx="398653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文件表达式</a:t>
            </a:r>
            <a:endParaRPr lang="zh-CN" altLang="en-US"/>
          </a:p>
          <a:p>
            <a:r>
              <a:rPr lang="zh-CN" altLang="en-US"/>
              <a:t>if [ -e  file ]    如果文件存在</a:t>
            </a:r>
            <a:endParaRPr lang="zh-CN" altLang="en-US"/>
          </a:p>
          <a:p>
            <a:r>
              <a:rPr lang="zh-CN" altLang="en-US"/>
              <a:t>if [ -d ...   ]    如果目录存在</a:t>
            </a:r>
            <a:endParaRPr lang="zh-CN" altLang="en-US"/>
          </a:p>
          <a:p>
            <a:r>
              <a:rPr lang="zh-CN" altLang="en-US"/>
              <a:t>if [ -s file  ]    如果文件存在且非空 </a:t>
            </a:r>
            <a:endParaRPr lang="zh-CN" altLang="en-US"/>
          </a:p>
          <a:p>
            <a:r>
              <a:rPr lang="zh-CN" altLang="en-US"/>
              <a:t>if [ -r file  ]    如果文件存在且可读</a:t>
            </a:r>
            <a:endParaRPr lang="zh-CN" altLang="en-US"/>
          </a:p>
          <a:p>
            <a:r>
              <a:rPr lang="zh-CN" altLang="en-US"/>
              <a:t>if [ -w file  ]    如果文件存在且可写</a:t>
            </a:r>
            <a:endParaRPr lang="zh-CN" altLang="en-US"/>
          </a:p>
          <a:p>
            <a:r>
              <a:rPr lang="zh-CN" altLang="en-US"/>
              <a:t>if [ -x file  ]    如果文件存在且可执行</a:t>
            </a:r>
            <a:endParaRPr lang="zh-CN" altLang="en-US"/>
          </a:p>
          <a:p>
            <a:r>
              <a:rPr lang="zh-CN" altLang="en-US"/>
              <a:t>   </a:t>
            </a:r>
            <a:endParaRPr lang="zh-CN" altLang="en-US"/>
          </a:p>
          <a:p>
            <a:r>
              <a:rPr lang="zh-CN" altLang="en-US"/>
              <a:t>整数变量表达式</a:t>
            </a:r>
            <a:endParaRPr lang="zh-CN" altLang="en-US"/>
          </a:p>
          <a:p>
            <a:r>
              <a:rPr lang="zh-CN" altLang="en-US"/>
              <a:t>if [ int1 -eq int2 ]    如果int1等于int2   </a:t>
            </a:r>
            <a:endParaRPr lang="zh-CN" altLang="en-US"/>
          </a:p>
          <a:p>
            <a:r>
              <a:rPr lang="zh-CN" altLang="en-US"/>
              <a:t>if [ int1 -ne int2 ]    如果不等于    </a:t>
            </a:r>
            <a:endParaRPr lang="zh-CN" altLang="en-US"/>
          </a:p>
          <a:p>
            <a:r>
              <a:rPr lang="zh-CN" altLang="en-US"/>
              <a:t>if [ int1 -ge int2 ]       如果&gt;=</a:t>
            </a:r>
            <a:endParaRPr lang="zh-CN" altLang="en-US"/>
          </a:p>
          <a:p>
            <a:r>
              <a:rPr lang="zh-CN" altLang="en-US"/>
              <a:t>if [ int1 -gt int2 ]       如果&gt;</a:t>
            </a:r>
            <a:endParaRPr lang="zh-CN" altLang="en-US"/>
          </a:p>
          <a:p>
            <a:r>
              <a:rPr lang="zh-CN" altLang="en-US"/>
              <a:t>if [ int1 -le int2 ]       如果&lt;=</a:t>
            </a:r>
            <a:endParaRPr lang="zh-CN" altLang="en-US"/>
          </a:p>
          <a:p>
            <a:r>
              <a:rPr lang="zh-CN" altLang="en-US"/>
              <a:t>if [ int1 -lt int2 ]       如果&lt;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8366" y="4845194"/>
            <a:ext cx="4572000" cy="583565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3200" dirty="0">
                <a:solidFill>
                  <a:srgbClr val="800000"/>
                </a:solidFill>
              </a:rPr>
              <a:t>条件判断</a:t>
            </a:r>
            <a:r>
              <a:rPr lang="en-US" altLang="zh-CN" sz="3200" dirty="0">
                <a:solidFill>
                  <a:srgbClr val="800000"/>
                </a:solidFill>
              </a:rPr>
              <a:t>:[ ]</a:t>
            </a:r>
            <a:r>
              <a:rPr lang="zh-CN" altLang="en-US" sz="3200" dirty="0">
                <a:solidFill>
                  <a:srgbClr val="800000"/>
                </a:solidFill>
              </a:rPr>
              <a:t>和</a:t>
            </a:r>
            <a:r>
              <a:rPr lang="en-US" altLang="zh-CN" sz="3200" dirty="0">
                <a:solidFill>
                  <a:srgbClr val="800000"/>
                </a:solidFill>
              </a:rPr>
              <a:t>[[ ]]</a:t>
            </a:r>
            <a:r>
              <a:rPr lang="zh-CN" altLang="en-US" sz="3200" dirty="0">
                <a:solidFill>
                  <a:srgbClr val="800000"/>
                </a:solidFill>
              </a:rPr>
              <a:t>区别？</a:t>
            </a:r>
            <a:endParaRPr lang="zh-CN" altLang="en-US" sz="32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520065" y="849630"/>
            <a:ext cx="2606040" cy="3510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000" dirty="0"/>
          </a:p>
          <a:p>
            <a:r>
              <a:rPr lang="en-US" altLang="zh-CN" sz="2000" dirty="0"/>
              <a:t>for</a:t>
            </a:r>
            <a:r>
              <a:rPr lang="zh-CN" altLang="en-US" sz="2000" dirty="0"/>
              <a:t>语法格式：</a:t>
            </a:r>
            <a:endParaRPr lang="zh-CN" altLang="en-US" sz="2000" dirty="0"/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for condition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do   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             command1 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             command2</a:t>
            </a:r>
            <a:endParaRPr lang="en-US" altLang="zh-CN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tx2"/>
                </a:solidFill>
              </a:rPr>
              <a:t>done</a:t>
            </a:r>
            <a:endParaRPr lang="en-US" altLang="zh-CN" sz="2000" dirty="0">
              <a:solidFill>
                <a:schemeClr val="tx2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10075" y="883920"/>
            <a:ext cx="398653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for (( i=1; i&lt;73; i++ ))</a:t>
            </a:r>
            <a:endParaRPr lang="zh-CN" altLang="en-US"/>
          </a:p>
          <a:p>
            <a:r>
              <a:rPr lang="zh-CN" altLang="en-US"/>
              <a:t>do</a:t>
            </a:r>
            <a:endParaRPr lang="zh-CN" altLang="en-US"/>
          </a:p>
          <a:p>
            <a:r>
              <a:rPr lang="en-US" altLang="zh-CN"/>
              <a:t>    echo</a:t>
            </a:r>
            <a:r>
              <a:rPr lang="zh-CN" altLang="en-US"/>
              <a:t> $i  </a:t>
            </a:r>
            <a:endParaRPr lang="zh-CN" altLang="en-US"/>
          </a:p>
          <a:p>
            <a:r>
              <a:rPr lang="zh-CN" altLang="en-US"/>
              <a:t>done</a:t>
            </a:r>
            <a:endParaRPr lang="zh-CN" altLang="en-US"/>
          </a:p>
          <a:p>
            <a:r>
              <a:rPr lang="zh-CN" altLang="en-US"/>
              <a:t>  </a:t>
            </a:r>
            <a:endParaRPr lang="zh-CN" altLang="en-US"/>
          </a:p>
          <a:p>
            <a:r>
              <a:rPr lang="zh-CN" altLang="en-US"/>
              <a:t>for i in $(cat linshijiedian)</a:t>
            </a:r>
            <a:endParaRPr lang="zh-CN" altLang="en-US"/>
          </a:p>
          <a:p>
            <a:r>
              <a:rPr lang="zh-CN" altLang="en-US"/>
              <a:t>do </a:t>
            </a:r>
            <a:endParaRPr lang="zh-CN" altLang="en-US"/>
          </a:p>
          <a:p>
            <a:r>
              <a:rPr lang="zh-CN" altLang="en-US"/>
              <a:t>   bhosts </a:t>
            </a:r>
            <a:r>
              <a:rPr lang="en-US" altLang="zh-CN"/>
              <a:t>r01n0$i</a:t>
            </a:r>
            <a:endParaRPr lang="zh-CN" altLang="en-US"/>
          </a:p>
          <a:p>
            <a:r>
              <a:rPr lang="zh-CN" altLang="en-US"/>
              <a:t>done 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for i in `seq </a:t>
            </a:r>
            <a:r>
              <a:rPr lang="en-US" altLang="zh-CN"/>
              <a:t>-w 0</a:t>
            </a:r>
            <a:r>
              <a:rPr lang="zh-CN" altLang="en-US"/>
              <a:t>1 </a:t>
            </a:r>
            <a:r>
              <a:rPr lang="en-US" altLang="zh-CN"/>
              <a:t>6</a:t>
            </a:r>
            <a:r>
              <a:rPr lang="zh-CN" altLang="en-US"/>
              <a:t>4`</a:t>
            </a:r>
            <a:endParaRPr lang="zh-CN" altLang="en-US"/>
          </a:p>
          <a:p>
            <a:r>
              <a:rPr lang="zh-CN" altLang="en-US"/>
              <a:t>do </a:t>
            </a:r>
            <a:endParaRPr lang="zh-CN" altLang="en-US"/>
          </a:p>
          <a:p>
            <a:r>
              <a:rPr lang="zh-CN" altLang="en-US"/>
              <a:t>   </a:t>
            </a:r>
            <a:r>
              <a:rPr lang="en-US" altLang="zh-CN"/>
              <a:t>bhosts r01n$i</a:t>
            </a:r>
            <a:endParaRPr lang="en-US" altLang="zh-CN"/>
          </a:p>
          <a:p>
            <a:r>
              <a:rPr lang="en-US" altLang="zh-CN"/>
              <a:t>done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for i in r01n02 r01n03</a:t>
            </a:r>
            <a:endParaRPr lang="en-US" altLang="zh-CN"/>
          </a:p>
          <a:p>
            <a:r>
              <a:rPr lang="en-US" altLang="zh-CN"/>
              <a:t>do</a:t>
            </a:r>
            <a:endParaRPr lang="en-US" altLang="zh-CN"/>
          </a:p>
          <a:p>
            <a:r>
              <a:rPr lang="en-US" altLang="zh-CN"/>
              <a:t>   bhosts $i</a:t>
            </a:r>
            <a:endParaRPr lang="en-US" altLang="zh-CN"/>
          </a:p>
          <a:p>
            <a:r>
              <a:rPr lang="en-US" altLang="zh-CN"/>
              <a:t>done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8366" y="4845194"/>
            <a:ext cx="4572000" cy="583565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3200" dirty="0">
                <a:solidFill>
                  <a:srgbClr val="800000"/>
                </a:solidFill>
              </a:rPr>
              <a:t>第一种和第三种区别？</a:t>
            </a:r>
            <a:endParaRPr lang="zh-CN" altLang="en-US" sz="32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421640" y="479425"/>
            <a:ext cx="8301355" cy="1937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000" dirty="0"/>
          </a:p>
          <a:p>
            <a:r>
              <a:rPr lang="zh-CN" altLang="en-US" sz="2000" dirty="0"/>
              <a:t>需求：</a:t>
            </a:r>
            <a:endParaRPr lang="zh-CN" altLang="en-US" sz="2000" dirty="0"/>
          </a:p>
          <a:p>
            <a:pPr marL="0" indent="0">
              <a:buNone/>
            </a:pPr>
            <a:r>
              <a:rPr lang="zh-CN" altLang="en-US" sz="2000" dirty="0">
                <a:solidFill>
                  <a:schemeClr val="tx2"/>
                </a:solidFill>
              </a:rPr>
              <a:t>在多重目录，多个作业在运算的背景：</a:t>
            </a:r>
            <a:endParaRPr lang="zh-CN" alt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zh-CN" altLang="en-US" sz="2000" dirty="0">
                <a:solidFill>
                  <a:srgbClr val="FF0000"/>
                </a:solidFill>
              </a:rPr>
              <a:t>怎么快速查看某个作业输出文件的状态和输出内容？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" y="4523105"/>
            <a:ext cx="7990840" cy="523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2567940"/>
            <a:ext cx="8013700" cy="1634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5134610"/>
            <a:ext cx="7176135" cy="158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737235"/>
            <a:ext cx="7176135" cy="4319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" y="1110615"/>
            <a:ext cx="8303895" cy="102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70" y="2447925"/>
            <a:ext cx="8234680" cy="12509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7340" y="6182360"/>
            <a:ext cx="696341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3200" dirty="0">
                <a:solidFill>
                  <a:srgbClr val="800000"/>
                </a:solidFill>
              </a:rPr>
              <a:t>作业节点数不同，导致格式不同</a:t>
            </a:r>
            <a:endParaRPr lang="zh-CN" sz="3200" dirty="0">
              <a:solidFill>
                <a:srgbClr val="80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70" y="3802380"/>
            <a:ext cx="8234045" cy="234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集群情况</a:t>
            </a:r>
            <a:r>
              <a:rPr lang="en-US" altLang="zh-CN" dirty="0" smtClean="0"/>
              <a:t>-</a:t>
            </a:r>
            <a:r>
              <a:rPr lang="zh-CN" altLang="en-US" dirty="0" smtClean="0"/>
              <a:t>太乙</a:t>
            </a:r>
            <a:endParaRPr lang="zh-CN" alt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" y="1148715"/>
            <a:ext cx="8968740" cy="17881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5260" y="3088640"/>
            <a:ext cx="885507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3200" dirty="0">
                <a:solidFill>
                  <a:srgbClr val="800000"/>
                </a:solidFill>
              </a:rPr>
              <a:t>原来这段代码需要更改，匹配所有其他情况</a:t>
            </a:r>
            <a:endParaRPr lang="zh-CN" sz="3200" dirty="0">
              <a:solidFill>
                <a:srgbClr val="80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" y="3977005"/>
            <a:ext cx="9010015" cy="112395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0505" y="5153025"/>
            <a:ext cx="885507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3200" dirty="0">
                <a:solidFill>
                  <a:srgbClr val="800000"/>
                </a:solidFill>
              </a:rPr>
              <a:t>目录不能包含空格，所以要将空格去掉</a:t>
            </a:r>
            <a:endParaRPr lang="zh-CN" sz="3200" dirty="0">
              <a:solidFill>
                <a:srgbClr val="8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805" y="5935345"/>
            <a:ext cx="4217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sed 's/ //g'  </a:t>
            </a:r>
            <a:r>
              <a:rPr lang="en-US" altLang="zh-CN"/>
              <a:t>string    </a:t>
            </a:r>
            <a:r>
              <a:rPr lang="zh-CN" altLang="en-US"/>
              <a:t>去掉所有空格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en-US" altLang="zh-CN" b="1" dirty="0" smtClean="0"/>
              <a:t>LINUXshell</a:t>
            </a:r>
            <a:r>
              <a:rPr lang="zh-CN" altLang="en-US" b="1" dirty="0" smtClean="0"/>
              <a:t>编程</a:t>
            </a:r>
            <a:endParaRPr lang="zh-CN" altLang="en-US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" y="901065"/>
            <a:ext cx="8477250" cy="650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1811020"/>
            <a:ext cx="8477885" cy="3764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3275856" y="3356992"/>
            <a:ext cx="3744416" cy="12961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r>
              <a:rPr lang="zh-CN" altLang="en-US" sz="8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j-cs"/>
              </a:rPr>
              <a:t>谢谢！</a:t>
            </a:r>
            <a:endParaRPr lang="zh-CN" altLang="en-US" sz="8800" b="1" dirty="0">
              <a:solidFill>
                <a:schemeClr val="tx1">
                  <a:lumMod val="85000"/>
                  <a:lumOff val="1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Picture 3" descr="C:\Users\Administrator\Desktop\LOGO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6" y="44624"/>
            <a:ext cx="81026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集群情况</a:t>
            </a:r>
            <a:r>
              <a:rPr lang="en-US" altLang="zh-CN" dirty="0" smtClean="0"/>
              <a:t>-</a:t>
            </a:r>
            <a:r>
              <a:rPr lang="zh-CN" altLang="en-US" dirty="0" smtClean="0"/>
              <a:t>启明</a:t>
            </a:r>
            <a:endParaRPr lang="zh-CN" altLang="en-US" dirty="0" smtClean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05000" y="1784350"/>
            <a:ext cx="5334000" cy="328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集群情况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49" y="764704"/>
            <a:ext cx="4228943" cy="5328592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97" y="836712"/>
            <a:ext cx="451620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收费政策</a:t>
            </a:r>
            <a:r>
              <a:rPr lang="en-US" altLang="zh-CN" b="1" dirty="0" smtClean="0"/>
              <a:t>-</a:t>
            </a:r>
            <a:r>
              <a:rPr lang="zh-CN" altLang="en-US" b="1" dirty="0" smtClean="0"/>
              <a:t>计费</a:t>
            </a:r>
            <a:endParaRPr lang="zh-CN" altLang="en-US" b="1" dirty="0"/>
          </a:p>
        </p:txBody>
      </p:sp>
      <p:sp>
        <p:nvSpPr>
          <p:cNvPr id="2" name="矩形 1"/>
          <p:cNvSpPr/>
          <p:nvPr/>
        </p:nvSpPr>
        <p:spPr>
          <a:xfrm>
            <a:off x="467544" y="5013176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</a:rPr>
              <a:t> 注：课题组余额可以从用户管理系统查询，地址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http://172.18.6.195:18090 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657662" y="1412776"/>
          <a:ext cx="8234818" cy="3404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499"/>
                <a:gridCol w="1953976"/>
                <a:gridCol w="2285662"/>
                <a:gridCol w="2275681"/>
              </a:tblGrid>
              <a:tr h="556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计算资源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太乙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启明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备注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55634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刀片共享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0.04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核时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0.03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核时</a:t>
                      </a:r>
                      <a:endParaRPr lang="zh-CN" alt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55634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胖节点共享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0.2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核时</a:t>
                      </a:r>
                      <a:endParaRPr lang="zh-CN" alt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0.15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核时</a:t>
                      </a:r>
                      <a:endParaRPr lang="zh-CN" alt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556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GPU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共享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核时</a:t>
                      </a:r>
                      <a:endParaRPr lang="zh-CN" alt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0.15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核时</a:t>
                      </a:r>
                      <a:endParaRPr lang="zh-CN" alt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4783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存储空间扩容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12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/100G/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月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12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/100G/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月</a:t>
                      </a:r>
                      <a:endParaRPr lang="zh-CN" alt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4T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和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1T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免费空间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账号维护费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2000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年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2000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元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年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机时费超过</a:t>
                      </a:r>
                      <a:r>
                        <a:rPr lang="en-US" altLang="zh-CN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</a:t>
                      </a:r>
                      <a:r>
                        <a:rPr lang="zh-CN" altLang="en-US" sz="2000" kern="100" dirty="0" smtClean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千，免收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624"/>
            <a:ext cx="2448272" cy="6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51605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http://hpc.sustech.edu.cn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微信图片_201905082057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620688"/>
          </a:xfrm>
        </p:spPr>
        <p:txBody>
          <a:bodyPr/>
          <a:lstStyle/>
          <a:p>
            <a:r>
              <a:rPr lang="zh-CN" altLang="en-US" b="1" dirty="0" smtClean="0"/>
              <a:t>折扣</a:t>
            </a:r>
            <a:endParaRPr lang="zh-CN" altLang="en-US" b="1" dirty="0"/>
          </a:p>
        </p:txBody>
      </p:sp>
      <p:sp>
        <p:nvSpPr>
          <p:cNvPr id="2" name="矩形 1"/>
          <p:cNvSpPr/>
          <p:nvPr/>
        </p:nvSpPr>
        <p:spPr>
          <a:xfrm>
            <a:off x="413688" y="4248924"/>
            <a:ext cx="814539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注：</a:t>
            </a:r>
            <a:r>
              <a:rPr lang="zh-CN" altLang="zh-CN" dirty="0" smtClean="0"/>
              <a:t>实际</a:t>
            </a:r>
            <a:r>
              <a:rPr lang="zh-CN" altLang="zh-CN" dirty="0"/>
              <a:t>收费额</a:t>
            </a:r>
            <a:r>
              <a:rPr lang="en-US" altLang="zh-CN" dirty="0"/>
              <a:t>=</a:t>
            </a:r>
            <a:r>
              <a:rPr lang="zh-CN" altLang="zh-CN" dirty="0"/>
              <a:t>共享机时费×奖励折扣</a:t>
            </a:r>
            <a:r>
              <a:rPr lang="en-US" altLang="zh-CN" dirty="0"/>
              <a:t>+</a:t>
            </a:r>
            <a:r>
              <a:rPr lang="zh-CN" altLang="zh-CN" dirty="0"/>
              <a:t>存储扩容费×奖励折扣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19572" y="2420888"/>
          <a:ext cx="8054798" cy="9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909"/>
                <a:gridCol w="1911260"/>
                <a:gridCol w="2235696"/>
                <a:gridCol w="2225933"/>
              </a:tblGrid>
              <a:tr h="4843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zh-C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前</a:t>
                      </a:r>
                      <a:r>
                        <a:rPr lang="en-US" altLang="zh-C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r>
                        <a:rPr lang="zh-CN" altLang="zh-C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课题组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zh-C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中间</a:t>
                      </a:r>
                      <a:r>
                        <a:rPr lang="en-US" altLang="zh-C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  <a:r>
                        <a:rPr lang="zh-CN" altLang="zh-C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课题组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zh-C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后</a:t>
                      </a:r>
                      <a:r>
                        <a:rPr lang="en-US" altLang="zh-C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r>
                        <a:rPr lang="zh-CN" altLang="zh-C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课题组</a:t>
                      </a:r>
                      <a:endParaRPr lang="zh-CN" sz="20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48434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折扣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五折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六折</a:t>
                      </a:r>
                      <a:endParaRPr lang="zh-CN" alt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七折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323528" y="827420"/>
            <a:ext cx="8568952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第一步</a:t>
            </a:r>
            <a:r>
              <a:rPr lang="en-US" altLang="zh-CN" dirty="0" smtClean="0"/>
              <a:t>: </a:t>
            </a:r>
            <a:r>
              <a:rPr lang="zh-CN" altLang="en-US" dirty="0" smtClean="0"/>
              <a:t>用户随时提交申请表；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第二步</a:t>
            </a:r>
            <a:r>
              <a:rPr lang="en-US" altLang="zh-CN" dirty="0" smtClean="0">
                <a:sym typeface="+mn-ea"/>
              </a:rPr>
              <a:t>: </a:t>
            </a:r>
            <a:r>
              <a:rPr lang="zh-CN" altLang="zh-CN" dirty="0">
                <a:sym typeface="+mn-ea"/>
              </a:rPr>
              <a:t>每年年底</a:t>
            </a:r>
            <a:r>
              <a:rPr lang="zh-CN" altLang="en-US" dirty="0" smtClean="0"/>
              <a:t>计算中心对用户提交的申请表进行统计；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第三步</a:t>
            </a:r>
            <a:r>
              <a:rPr lang="en-US" altLang="zh-CN" dirty="0" smtClean="0">
                <a:sym typeface="+mn-ea"/>
              </a:rPr>
              <a:t>: </a:t>
            </a:r>
            <a:r>
              <a:rPr lang="zh-CN" altLang="en-US" dirty="0" smtClean="0"/>
              <a:t>对课题组进行排位；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 smtClean="0"/>
              <a:t>第四步</a:t>
            </a:r>
            <a:r>
              <a:rPr lang="en-US" altLang="zh-CN" dirty="0" smtClean="0">
                <a:sym typeface="+mn-ea"/>
              </a:rPr>
              <a:t>: </a:t>
            </a:r>
            <a:r>
              <a:rPr lang="zh-CN" altLang="zh-CN" dirty="0"/>
              <a:t>以机时费返还形式充入各课题组账户</a:t>
            </a:r>
            <a:r>
              <a:rPr lang="zh-CN" altLang="zh-CN" dirty="0" smtClean="0"/>
              <a:t>。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5180,&quot;width&quot;:8400}"/>
</p:tagLst>
</file>

<file path=ppt/tags/tag2.xml><?xml version="1.0" encoding="utf-8"?>
<p:tagLst xmlns:p="http://schemas.openxmlformats.org/presentationml/2006/main">
  <p:tag name="KSO_WM_UNIT_TABLE_BEAUTIFY" val="smartTable{07ab2b5c-15a9-451d-b097-ce22a8401ae6}"/>
</p:tagLst>
</file>

<file path=ppt/tags/tag3.xml><?xml version="1.0" encoding="utf-8"?>
<p:tagLst xmlns:p="http://schemas.openxmlformats.org/presentationml/2006/main">
  <p:tag name="KSO_WM_UNIT_TABLE_BEAUTIFY" val="smartTable{ad32d841-7417-4fbc-8327-552f990fba24}"/>
  <p:tag name="TABLE_ENDDRAG_ORIGIN_RECT" val="312*79"/>
  <p:tag name="TABLE_ENDDRAG_RECT" val="379*155*312*7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5028</Words>
  <Application>WPS 演示</Application>
  <PresentationFormat>全屏显示(4:3)</PresentationFormat>
  <Paragraphs>588</Paragraphs>
  <Slides>52</Slides>
  <Notes>45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6" baseType="lpstr">
      <vt:lpstr>Arial</vt:lpstr>
      <vt:lpstr>宋体</vt:lpstr>
      <vt:lpstr>Wingdings</vt:lpstr>
      <vt:lpstr>Calibri</vt:lpstr>
      <vt:lpstr>Arial Black</vt:lpstr>
      <vt:lpstr>微软雅黑</vt:lpstr>
      <vt:lpstr>仿宋</vt:lpstr>
      <vt:lpstr>Times New Roman</vt:lpstr>
      <vt:lpstr>Calibri</vt:lpstr>
      <vt:lpstr>Times New Roman</vt:lpstr>
      <vt:lpstr>Arial Unicode MS</vt:lpstr>
      <vt:lpstr>黑体</vt:lpstr>
      <vt:lpstr>Consolas</vt:lpstr>
      <vt:lpstr>Office 主题</vt:lpstr>
      <vt:lpstr>PowerPoint 演示文稿</vt:lpstr>
      <vt:lpstr>主要内容</vt:lpstr>
      <vt:lpstr>计算中心基本情况</vt:lpstr>
      <vt:lpstr>计算中心基本情况</vt:lpstr>
      <vt:lpstr>集群情况-太乙</vt:lpstr>
      <vt:lpstr>集群情况-启明</vt:lpstr>
      <vt:lpstr>集群情况</vt:lpstr>
      <vt:lpstr>收费政策-计费</vt:lpstr>
      <vt:lpstr>折扣</vt:lpstr>
      <vt:lpstr>折扣</vt:lpstr>
      <vt:lpstr>折扣</vt:lpstr>
      <vt:lpstr>奖励</vt:lpstr>
      <vt:lpstr>充值流程</vt:lpstr>
      <vt:lpstr>集群使用—申请账号</vt:lpstr>
      <vt:lpstr>集群使用—VPN(校外)</vt:lpstr>
      <vt:lpstr>集群使用—VPN(校外)</vt:lpstr>
      <vt:lpstr>集群使用—登录集群</vt:lpstr>
      <vt:lpstr>集群使用—登录集群</vt:lpstr>
      <vt:lpstr>集群使用--登录集群</vt:lpstr>
      <vt:lpstr>集群使用—PBS</vt:lpstr>
      <vt:lpstr>集群使用—LSF</vt:lpstr>
      <vt:lpstr>集群使用—LSF</vt:lpstr>
      <vt:lpstr>集群使用—LSF</vt:lpstr>
      <vt:lpstr>集群使用—解决问题步骤</vt:lpstr>
      <vt:lpstr>集群使用—余额查询</vt:lpstr>
      <vt:lpstr>集群使用—机时查询</vt:lpstr>
      <vt:lpstr>软件安装-gpaw</vt:lpstr>
      <vt:lpstr>软件安装-gpaw</vt:lpstr>
      <vt:lpstr>软件安装-wrf</vt:lpstr>
      <vt:lpstr>软件安装-wrf</vt:lpstr>
      <vt:lpstr>软件安装-wrf</vt:lpstr>
      <vt:lpstr>软件安装-wrf</vt:lpstr>
      <vt:lpstr>软件安装-wrf</vt:lpstr>
      <vt:lpstr>软件安装-wrf</vt:lpstr>
      <vt:lpstr>软件安装-wrf</vt:lpstr>
      <vt:lpstr>软件安装-wrf</vt:lpstr>
      <vt:lpstr>软件安装-wrf</vt:lpstr>
      <vt:lpstr>软件安装-wrf</vt:lpstr>
      <vt:lpstr>软件安装-wrf</vt:lpstr>
      <vt:lpstr>软件安装-wrf</vt:lpstr>
      <vt:lpstr>软件安装-wrf</vt:lpstr>
      <vt:lpstr>LINUXshell编程</vt:lpstr>
      <vt:lpstr>LINUXshell编程</vt:lpstr>
      <vt:lpstr>LINUXshell编程</vt:lpstr>
      <vt:lpstr>LINUXshell编程</vt:lpstr>
      <vt:lpstr>LINUXshell编程</vt:lpstr>
      <vt:lpstr>LINUXshell编程</vt:lpstr>
      <vt:lpstr>LINUXshell编程</vt:lpstr>
      <vt:lpstr>LINUXshell编程</vt:lpstr>
      <vt:lpstr>LINUXshell编程</vt:lpstr>
      <vt:lpstr>LINUXshell编程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Miao</dc:creator>
  <cp:lastModifiedBy>littlefire</cp:lastModifiedBy>
  <cp:revision>917</cp:revision>
  <dcterms:created xsi:type="dcterms:W3CDTF">2013-02-17T01:49:00Z</dcterms:created>
  <dcterms:modified xsi:type="dcterms:W3CDTF">2021-01-14T07:31:17Z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