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596" r:id="rId5"/>
    <p:sldId id="650" r:id="rId6"/>
    <p:sldId id="652" r:id="rId7"/>
    <p:sldId id="654" r:id="rId8"/>
    <p:sldId id="653" r:id="rId9"/>
    <p:sldId id="655" r:id="rId10"/>
    <p:sldId id="657" r:id="rId11"/>
    <p:sldId id="656" r:id="rId12"/>
    <p:sldId id="658" r:id="rId13"/>
    <p:sldId id="659" r:id="rId14"/>
    <p:sldId id="660" r:id="rId15"/>
    <p:sldId id="662" r:id="rId16"/>
    <p:sldId id="651" r:id="rId17"/>
    <p:sldId id="649" r:id="rId18"/>
    <p:sldId id="661" r:id="rId1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乔鑫" initials="QX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  <a:srgbClr val="3366FF"/>
    <a:srgbClr val="0099FF"/>
    <a:srgbClr val="3399FF"/>
    <a:srgbClr val="B989DD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83138" autoAdjust="0"/>
  </p:normalViewPr>
  <p:slideViewPr>
    <p:cSldViewPr showGuides="1">
      <p:cViewPr varScale="1">
        <p:scale>
          <a:sx n="71" d="100"/>
          <a:sy n="71" d="100"/>
        </p:scale>
        <p:origin x="2362" y="62"/>
      </p:cViewPr>
      <p:guideLst>
        <p:guide orient="horz" pos="43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37C1CD-1DB9-4E6A-8C5A-233BD2A8087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692014A0-1195-4C90-B885-09E67F26CBD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B3D0BA0-2C68-4322-8F1D-C2CC6F9AFB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位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4F4DB-1F3D-4F92-AF2A-52E7B9C02F0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0E1C6-47A0-4A32-9C5A-9556ADAEB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0" y="73660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6206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baseline="0">
                <a:solidFill>
                  <a:schemeClr val="tx2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0C26E7E-D1A3-4510-A528-9BB2FA7350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0" y="73660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6206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7007C36-F0E2-4B2E-98F1-F2E3A3EF6D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0" y="73660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6206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C840812-BEB7-4340-A334-A152D646AE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0" y="73660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6206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92A834A-15B9-4AA9-94FA-C2D37050CB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0" y="73660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6206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E96EF99-6733-4D56-9A03-27F667D793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0" y="73660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6206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0771C58-2E12-4678-81C9-DFD2C125D5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1C83B7-96E6-429A-8C12-2BB13E511E0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93185CF-D587-4455-B46A-96BBF1CA7D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snakemake.readthedocs.io/en/stabl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hyperlink" Target="https://snakemake.github.io/snakemake-workflow-catalog/" TargetMode="Externa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runoob.com/linux/linux-comm-scree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119364" y="3933056"/>
            <a:ext cx="5332956" cy="1000132"/>
          </a:xfrm>
        </p:spPr>
        <p:txBody>
          <a:bodyPr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李佳轩</a:t>
            </a:r>
            <a:endParaRPr lang="en-US" altLang="zh-CN" sz="2400" b="1" dirty="0">
              <a:solidFill>
                <a:srgbClr val="7030A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endParaRPr lang="en-US" altLang="zh-CN" sz="2400" b="1" dirty="0">
              <a:solidFill>
                <a:srgbClr val="7030A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7" name="Picture 2" descr="C:\Users\Administrator\Desktop\微信图片_2019050820570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7" y="116631"/>
            <a:ext cx="2028225" cy="20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62691"/>
            <a:ext cx="544796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Mirror\Work_FJ\win2k&amp;vasp\sustc_HPC\计算中心\ccse\images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72" y="5013176"/>
            <a:ext cx="3190312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Mirror\Work_FJ\win2k&amp;vasp\sustc_HPC\计算中心\ccse\images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303787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Mirror\Work_FJ\win2k&amp;vasp\sustc_HPC\计算中心\ccse\images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2915816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1822" y="2300266"/>
            <a:ext cx="7776864" cy="936104"/>
          </a:xfrm>
          <a:prstGeom prst="rect">
            <a:avLst/>
          </a:prstGeom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  <a:defRPr/>
            </a:pP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Snakemake</a:t>
            </a:r>
            <a:r>
              <a:rPr lang="zh-CN" altLang="en-US" sz="4000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集群使用及基本流程编写</a:t>
            </a:r>
            <a:endParaRPr lang="zh-CN" altLang="en-US" sz="4000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Snakemake</a:t>
            </a:r>
            <a:r>
              <a:rPr lang="zh-CN" altLang="en-US" dirty="0"/>
              <a:t>流程及规则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472" y="1668627"/>
            <a:ext cx="1958510" cy="3520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982" y="980728"/>
            <a:ext cx="6558400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rule all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736" y="1124744"/>
            <a:ext cx="5298740" cy="50225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python</a:t>
            </a:r>
            <a:r>
              <a:rPr lang="zh-CN" altLang="en-US" dirty="0"/>
              <a:t>脚本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733" y="1914880"/>
            <a:ext cx="4505937" cy="30282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478" y="2636912"/>
            <a:ext cx="3875495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官方文档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52836" y="3091676"/>
            <a:ext cx="5310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1"/>
              </a:rPr>
              <a:t>Snakemake</a:t>
            </a:r>
            <a:r>
              <a:rPr lang="en-US" dirty="0">
                <a:hlinkClick r:id="rId1"/>
              </a:rPr>
              <a:t> | </a:t>
            </a:r>
            <a:r>
              <a:rPr lang="en-US" dirty="0" err="1">
                <a:hlinkClick r:id="rId1"/>
              </a:rPr>
              <a:t>Snakemake</a:t>
            </a:r>
            <a:r>
              <a:rPr lang="en-US" dirty="0">
                <a:hlinkClick r:id="rId1"/>
              </a:rPr>
              <a:t> 8.20.6 documentation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208" y="125503"/>
            <a:ext cx="8568952" cy="620688"/>
          </a:xfrm>
        </p:spPr>
        <p:txBody>
          <a:bodyPr/>
          <a:lstStyle/>
          <a:p>
            <a:r>
              <a:rPr lang="zh-CN" altLang="en-US" dirty="0"/>
              <a:t>致谢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779912" y="3284984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/>
              <a:t>谢谢！</a:t>
            </a:r>
            <a:endParaRPr lang="en-US" sz="5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致谢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695281" cy="475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208" y="125503"/>
            <a:ext cx="8568952" cy="620688"/>
          </a:xfrm>
        </p:spPr>
        <p:txBody>
          <a:bodyPr/>
          <a:lstStyle/>
          <a:p>
            <a:r>
              <a:rPr lang="zh-CN" altLang="en-US" dirty="0"/>
              <a:t>代码获取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11560" y="1484784"/>
            <a:ext cx="332655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/>
              <a:t>bio.sif</a:t>
            </a:r>
            <a:r>
              <a:rPr lang="en-US" sz="2000" b="1" dirty="0"/>
              <a:t> singularity</a:t>
            </a:r>
            <a:r>
              <a:rPr lang="zh-CN" altLang="en-US" sz="2000" b="1" dirty="0"/>
              <a:t>容器</a:t>
            </a:r>
            <a:endParaRPr lang="en-US" altLang="zh-CN" sz="2000" b="1" dirty="0"/>
          </a:p>
          <a:p>
            <a:pPr>
              <a:lnSpc>
                <a:spcPct val="200000"/>
              </a:lnSpc>
            </a:pPr>
            <a:r>
              <a:rPr lang="en-US" dirty="0"/>
              <a:t>/data/med-</a:t>
            </a:r>
            <a:r>
              <a:rPr lang="en-US" dirty="0" err="1"/>
              <a:t>lijx</a:t>
            </a:r>
            <a:r>
              <a:rPr lang="en-US" dirty="0"/>
              <a:t>/singularity/</a:t>
            </a:r>
            <a:r>
              <a:rPr lang="en-US" dirty="0" err="1"/>
              <a:t>bio.sif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/>
              <a:t>相关脚本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en-US" dirty="0"/>
              <a:t>/work/med-</a:t>
            </a:r>
            <a:r>
              <a:rPr lang="en-US" dirty="0" err="1"/>
              <a:t>lijx</a:t>
            </a:r>
            <a:r>
              <a:rPr lang="en-US" dirty="0"/>
              <a:t>/</a:t>
            </a:r>
            <a:r>
              <a:rPr lang="en-US" dirty="0" err="1"/>
              <a:t>rna_seq.</a:t>
            </a:r>
            <a:r>
              <a:rPr lang="en-US" altLang="zh-CN" dirty="0" err="1"/>
              <a:t>smk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/work/med-lijx/rna_seq.py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48872" cy="620688"/>
          </a:xfrm>
        </p:spPr>
        <p:txBody>
          <a:bodyPr/>
          <a:lstStyle/>
          <a:p>
            <a:r>
              <a:rPr lang="zh-CN" altLang="en-US" b="1" dirty="0"/>
              <a:t>主要内容</a:t>
            </a:r>
            <a:endParaRPr lang="zh-CN" altLang="en-US" b="1" dirty="0"/>
          </a:p>
        </p:txBody>
      </p:sp>
      <p:pic>
        <p:nvPicPr>
          <p:cNvPr id="4" name="Picture 3" descr="C:\Users\Administrator\Desktop\LOG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24"/>
            <a:ext cx="2448272" cy="6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467047" y="836712"/>
            <a:ext cx="8353425" cy="511256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t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</a:pPr>
            <a:endParaRPr lang="en-US" altLang="zh-CN" sz="2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6516052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http://hpc.sustech.edu.cn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微信图片_201905082057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12"/>
          <p:cNvGrpSpPr/>
          <p:nvPr/>
        </p:nvGrpSpPr>
        <p:grpSpPr bwMode="auto">
          <a:xfrm>
            <a:off x="2267744" y="3284984"/>
            <a:ext cx="5019675" cy="549275"/>
            <a:chOff x="1414" y="1728"/>
            <a:chExt cx="3162" cy="346"/>
          </a:xfrm>
        </p:grpSpPr>
        <p:sp>
          <p:nvSpPr>
            <p:cNvPr id="8" name="AutoShape 113"/>
            <p:cNvSpPr>
              <a:spLocks noChangeArrowheads="1"/>
            </p:cNvSpPr>
            <p:nvPr/>
          </p:nvSpPr>
          <p:spPr bwMode="gray">
            <a:xfrm>
              <a:off x="1537" y="1728"/>
              <a:ext cx="3039" cy="3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28575" algn="ctr">
              <a:solidFill>
                <a:srgbClr val="F3DA7F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" name="Text Box 114"/>
            <p:cNvSpPr txBox="1">
              <a:spLocks noChangeArrowheads="1"/>
            </p:cNvSpPr>
            <p:nvPr/>
          </p:nvSpPr>
          <p:spPr bwMode="gray">
            <a:xfrm>
              <a:off x="1696" y="1766"/>
              <a:ext cx="26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 dirty="0" err="1">
                  <a:solidFill>
                    <a:schemeClr val="bg1"/>
                  </a:solidFill>
                </a:rPr>
                <a:t>Snakemake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集群使用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115"/>
            <p:cNvGrpSpPr/>
            <p:nvPr/>
          </p:nvGrpSpPr>
          <p:grpSpPr bwMode="auto">
            <a:xfrm>
              <a:off x="1414" y="1776"/>
              <a:ext cx="266" cy="298"/>
              <a:chOff x="1414" y="1776"/>
              <a:chExt cx="266" cy="298"/>
            </a:xfrm>
          </p:grpSpPr>
          <p:grpSp>
            <p:nvGrpSpPr>
              <p:cNvPr id="11" name="Group 116"/>
              <p:cNvGrpSpPr/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13" name="Picture 11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Oval 11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F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5" name="Oval 11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D11"/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pic>
              <p:nvPicPr>
                <p:cNvPr id="16" name="Picture 12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ext Box 121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b="1">
                    <a:solidFill>
                      <a:srgbClr val="FFFFFF"/>
                    </a:solidFill>
                  </a:rPr>
                  <a:t>2</a:t>
                </a:r>
                <a:endParaRPr lang="en-US" altLang="zh-CN" b="1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7" name="Group 122"/>
          <p:cNvGrpSpPr/>
          <p:nvPr/>
        </p:nvGrpSpPr>
        <p:grpSpPr bwMode="auto">
          <a:xfrm>
            <a:off x="2270919" y="4032697"/>
            <a:ext cx="5016500" cy="547687"/>
            <a:chOff x="1416" y="2199"/>
            <a:chExt cx="3160" cy="345"/>
          </a:xfrm>
        </p:grpSpPr>
        <p:sp>
          <p:nvSpPr>
            <p:cNvPr id="18" name="AutoShape 123"/>
            <p:cNvSpPr>
              <a:spLocks noChangeArrowheads="1"/>
            </p:cNvSpPr>
            <p:nvPr/>
          </p:nvSpPr>
          <p:spPr bwMode="gray">
            <a:xfrm>
              <a:off x="1537" y="2199"/>
              <a:ext cx="3039" cy="3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9050" algn="ctr">
              <a:solidFill>
                <a:srgbClr val="0099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" name="Text Box 124"/>
            <p:cNvSpPr txBox="1">
              <a:spLocks noChangeArrowheads="1"/>
            </p:cNvSpPr>
            <p:nvPr/>
          </p:nvSpPr>
          <p:spPr bwMode="gray">
            <a:xfrm>
              <a:off x="1640" y="2247"/>
              <a:ext cx="26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b="1" dirty="0"/>
            </a:p>
          </p:txBody>
        </p:sp>
        <p:grpSp>
          <p:nvGrpSpPr>
            <p:cNvPr id="20" name="Group 125"/>
            <p:cNvGrpSpPr/>
            <p:nvPr/>
          </p:nvGrpSpPr>
          <p:grpSpPr bwMode="auto">
            <a:xfrm>
              <a:off x="1416" y="2246"/>
              <a:ext cx="266" cy="298"/>
              <a:chOff x="1416" y="2246"/>
              <a:chExt cx="266" cy="298"/>
            </a:xfrm>
          </p:grpSpPr>
          <p:sp>
            <p:nvSpPr>
              <p:cNvPr id="21" name="Text Box 126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b="1">
                    <a:solidFill>
                      <a:srgbClr val="FFFFFF"/>
                    </a:solidFill>
                  </a:rPr>
                  <a:t>3</a:t>
                </a:r>
                <a:endParaRPr lang="en-US" altLang="zh-CN" b="1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2" name="Group 127"/>
              <p:cNvGrpSpPr/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24" name="Picture 128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Oval 129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6" name="Oval 130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147"/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pic>
              <p:nvPicPr>
                <p:cNvPr id="27" name="Picture 131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3" name="Text Box 132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b="1">
                    <a:solidFill>
                      <a:srgbClr val="FFFFFF"/>
                    </a:solidFill>
                  </a:rPr>
                  <a:t>3</a:t>
                </a:r>
                <a:endParaRPr lang="en-US" altLang="zh-CN" b="1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9" name="Group 208"/>
          <p:cNvGrpSpPr/>
          <p:nvPr/>
        </p:nvGrpSpPr>
        <p:grpSpPr bwMode="auto">
          <a:xfrm>
            <a:off x="2291557" y="2530922"/>
            <a:ext cx="4967287" cy="530225"/>
            <a:chOff x="1415" y="1248"/>
            <a:chExt cx="3161" cy="334"/>
          </a:xfrm>
        </p:grpSpPr>
        <p:sp>
          <p:nvSpPr>
            <p:cNvPr id="50" name="AutoShape 209"/>
            <p:cNvSpPr>
              <a:spLocks noChangeArrowheads="1"/>
            </p:cNvSpPr>
            <p:nvPr/>
          </p:nvSpPr>
          <p:spPr bwMode="gray">
            <a:xfrm>
              <a:off x="1537" y="1248"/>
              <a:ext cx="3039" cy="3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28575" algn="ctr">
              <a:solidFill>
                <a:srgbClr val="FFCC99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" name="Text Box 210"/>
            <p:cNvSpPr txBox="1">
              <a:spLocks noChangeArrowheads="1"/>
            </p:cNvSpPr>
            <p:nvPr/>
          </p:nvSpPr>
          <p:spPr bwMode="gray">
            <a:xfrm>
              <a:off x="1640" y="1294"/>
              <a:ext cx="2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 dirty="0" err="1">
                  <a:solidFill>
                    <a:schemeClr val="bg1"/>
                  </a:solidFill>
                </a:rPr>
                <a:t>Snakemake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介绍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Group 211"/>
            <p:cNvGrpSpPr/>
            <p:nvPr/>
          </p:nvGrpSpPr>
          <p:grpSpPr bwMode="auto">
            <a:xfrm>
              <a:off x="1415" y="1276"/>
              <a:ext cx="284" cy="298"/>
              <a:chOff x="1415" y="1276"/>
              <a:chExt cx="284" cy="298"/>
            </a:xfrm>
          </p:grpSpPr>
          <p:grpSp>
            <p:nvGrpSpPr>
              <p:cNvPr id="53" name="Group 212"/>
              <p:cNvGrpSpPr/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55" name="Picture 213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Oval 214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" name="Oval 215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pic>
              <p:nvPicPr>
                <p:cNvPr id="58" name="Picture 216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4" name="Text Box 217"/>
              <p:cNvSpPr txBox="1">
                <a:spLocks noChangeArrowheads="1"/>
              </p:cNvSpPr>
              <p:nvPr/>
            </p:nvSpPr>
            <p:spPr bwMode="gray">
              <a:xfrm>
                <a:off x="1440" y="1292"/>
                <a:ext cx="25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b="1">
                    <a:solidFill>
                      <a:srgbClr val="FFFFFF"/>
                    </a:solidFill>
                  </a:rPr>
                  <a:t>1</a:t>
                </a:r>
                <a:endParaRPr lang="en-US" altLang="zh-CN" b="1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3829086" y="4085481"/>
            <a:ext cx="2040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基本流程编写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090963" y="4783907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充值流程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Snakemake</a:t>
            </a:r>
            <a:r>
              <a:rPr lang="zh-CN" altLang="en-US" dirty="0"/>
              <a:t>介绍</a:t>
            </a:r>
            <a:endParaRPr lang="zh-CN" altLang="en-US" dirty="0"/>
          </a:p>
        </p:txBody>
      </p:sp>
      <p:pic>
        <p:nvPicPr>
          <p:cNvPr id="1028" name="Picture 4" descr="Snakemake – Edinburgh Genomic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58" y="1534945"/>
            <a:ext cx="352644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48814"/>
            <a:ext cx="3379857" cy="44644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7544" y="62373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3"/>
              </a:rPr>
              <a:t>Snakemake</a:t>
            </a:r>
            <a:r>
              <a:rPr lang="en-US" dirty="0">
                <a:hlinkClick r:id="rId3"/>
              </a:rPr>
              <a:t> workflow catalog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58" y="2924944"/>
            <a:ext cx="4355976" cy="188337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11686" y="5157192"/>
            <a:ext cx="3095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简便  灵活  可重复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Snakemake</a:t>
            </a:r>
            <a:r>
              <a:rPr lang="zh-CN" altLang="en-US" dirty="0"/>
              <a:t>介绍</a:t>
            </a:r>
            <a:endParaRPr lang="zh-CN" altLang="en-US" dirty="0"/>
          </a:p>
        </p:txBody>
      </p:sp>
      <p:pic>
        <p:nvPicPr>
          <p:cNvPr id="1028" name="Picture 4" descr="Snakemake – Edinburgh Genomic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1" y="1846565"/>
            <a:ext cx="352644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120354" y="299869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X</a:t>
            </a:r>
            <a:endParaRPr lang="en-US" sz="3600" dirty="0"/>
          </a:p>
        </p:txBody>
      </p:sp>
      <p:pic>
        <p:nvPicPr>
          <p:cNvPr id="5" name="Picture 4" descr="E:\Mirror\Work_FJ\win2k&amp;vasp\sustc_HPC\计算中心\ccse\image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67" y="3933056"/>
            <a:ext cx="2915816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图标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32" y="3159532"/>
            <a:ext cx="720080" cy="68974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26154" y="3273572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</a:t>
            </a:r>
            <a:r>
              <a:rPr lang="en-US" altLang="zh-CN" sz="2400" dirty="0"/>
              <a:t>sample</a:t>
            </a:r>
            <a:endParaRPr 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177510" y="401214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~ 4h</a:t>
            </a:r>
            <a:endParaRPr lang="en-US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825" y="1556792"/>
            <a:ext cx="1428760" cy="125730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318269" y="4815588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1000 </a:t>
            </a:r>
            <a:r>
              <a:rPr lang="en-US" altLang="zh-CN" sz="2400" dirty="0"/>
              <a:t>sample</a:t>
            </a:r>
            <a:endParaRPr 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6203395" y="546366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~ 4h</a:t>
            </a:r>
            <a:endParaRPr lang="en-US" sz="2400" dirty="0"/>
          </a:p>
        </p:txBody>
      </p:sp>
      <p:pic>
        <p:nvPicPr>
          <p:cNvPr id="16" name="图片 15" descr="图标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8786" y="4684907"/>
            <a:ext cx="754826" cy="723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一个</a:t>
            </a:r>
            <a:r>
              <a:rPr lang="en-US" altLang="zh-CN" dirty="0"/>
              <a:t>RNA-Seq Pipeline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486" y="4925734"/>
            <a:ext cx="4552983" cy="5143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46" y="1364879"/>
            <a:ext cx="7668344" cy="298807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67746" y="84165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输入：</a:t>
            </a:r>
            <a:endParaRPr 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467746" y="440251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输出：</a:t>
            </a:r>
            <a:endParaRPr lang="en-US" sz="2800" dirty="0"/>
          </a:p>
        </p:txBody>
      </p:sp>
      <p:sp>
        <p:nvSpPr>
          <p:cNvPr id="20" name="文本框 19"/>
          <p:cNvSpPr txBox="1"/>
          <p:nvPr/>
        </p:nvSpPr>
        <p:spPr>
          <a:xfrm>
            <a:off x="1516540" y="924673"/>
            <a:ext cx="677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reads/{sample_name}_R1.fq.gz, reads/{sample_name}_R2.fq.gz</a:t>
            </a:r>
            <a:endParaRPr lang="en-US" dirty="0"/>
          </a:p>
          <a:p>
            <a:endParaRPr 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50099" y="5517828"/>
            <a:ext cx="8568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experiments.tsv</a:t>
            </a:r>
            <a:r>
              <a:rPr lang="en-US" sz="1600" dirty="0"/>
              <a:t> (</a:t>
            </a:r>
            <a:r>
              <a:rPr lang="zh-CN" altLang="en-US" sz="1600" dirty="0"/>
              <a:t>文库类型</a:t>
            </a:r>
            <a:r>
              <a:rPr lang="en-US" sz="1600" dirty="0"/>
              <a:t>) ;</a:t>
            </a:r>
            <a:r>
              <a:rPr lang="zh-CN" altLang="en-US" sz="1600" dirty="0"/>
              <a:t> </a:t>
            </a:r>
            <a:r>
              <a:rPr lang="en-US" sz="1600" dirty="0" err="1"/>
              <a:t>gene_counts.tsv</a:t>
            </a:r>
            <a:r>
              <a:rPr lang="zh-CN" altLang="en-US" sz="1600" dirty="0"/>
              <a:t>（</a:t>
            </a:r>
            <a:r>
              <a:rPr lang="en-US" altLang="zh-CN" sz="1600" dirty="0"/>
              <a:t>STAR count matrix</a:t>
            </a:r>
            <a:r>
              <a:rPr lang="zh-CN" altLang="en-US" sz="1600" dirty="0"/>
              <a:t>）</a:t>
            </a:r>
            <a:r>
              <a:rPr lang="en-US" sz="1600" dirty="0"/>
              <a:t>; </a:t>
            </a:r>
            <a:r>
              <a:rPr lang="en-US" sz="1600" dirty="0" err="1"/>
              <a:t>rsem_fpkm.tsv</a:t>
            </a:r>
            <a:r>
              <a:rPr lang="en-US" sz="1600" dirty="0"/>
              <a:t> (FPKM matrix)</a:t>
            </a:r>
            <a:r>
              <a:rPr lang="zh-CN" altLang="en-US" sz="1600" dirty="0"/>
              <a:t> </a:t>
            </a:r>
            <a:r>
              <a:rPr lang="en-US" sz="1600" dirty="0"/>
              <a:t>;</a:t>
            </a:r>
            <a:r>
              <a:rPr lang="zh-CN" altLang="en-US" sz="1600" dirty="0"/>
              <a:t>  </a:t>
            </a:r>
            <a:r>
              <a:rPr lang="en-US" sz="1600" dirty="0" err="1"/>
              <a:t>star_infos.tsv</a:t>
            </a:r>
            <a:r>
              <a:rPr lang="en-US" sz="1600" dirty="0"/>
              <a:t> (STAR map</a:t>
            </a:r>
            <a:r>
              <a:rPr lang="zh-CN" altLang="en-US" sz="1600" dirty="0"/>
              <a:t>信息汇总</a:t>
            </a:r>
            <a:r>
              <a:rPr lang="en-US" sz="1600" dirty="0"/>
              <a:t>) ;</a:t>
            </a:r>
            <a:r>
              <a:rPr lang="zh-CN" altLang="en-US" sz="1600" dirty="0"/>
              <a:t> </a:t>
            </a:r>
            <a:r>
              <a:rPr lang="en-US" altLang="zh-CN" sz="1600" dirty="0"/>
              <a:t>l</a:t>
            </a:r>
            <a:r>
              <a:rPr lang="en-US" sz="1600" dirty="0"/>
              <a:t>ogs </a:t>
            </a:r>
            <a:r>
              <a:rPr lang="zh-CN" altLang="en-US" sz="1600" dirty="0"/>
              <a:t>（日志）</a:t>
            </a:r>
            <a:r>
              <a:rPr lang="en-US" sz="1600" dirty="0"/>
              <a:t> ;</a:t>
            </a:r>
            <a:r>
              <a:rPr lang="zh-CN" altLang="en-US" sz="1600" dirty="0"/>
              <a:t>  </a:t>
            </a:r>
            <a:r>
              <a:rPr lang="en-US" sz="1600" dirty="0" err="1"/>
              <a:t>rsem_tpm.tsv</a:t>
            </a:r>
            <a:r>
              <a:rPr lang="en-US" sz="1600" dirty="0"/>
              <a:t> </a:t>
            </a:r>
            <a:r>
              <a:rPr lang="zh-CN" altLang="en-US" sz="1600" dirty="0"/>
              <a:t>（</a:t>
            </a:r>
            <a:r>
              <a:rPr lang="en-US" altLang="zh-CN" sz="1600" dirty="0" err="1"/>
              <a:t>rsem</a:t>
            </a:r>
            <a:r>
              <a:rPr lang="zh-CN" altLang="en-US" sz="1600" dirty="0"/>
              <a:t>的</a:t>
            </a:r>
            <a:r>
              <a:rPr lang="en-US" altLang="zh-CN" sz="1600" dirty="0"/>
              <a:t>TPM</a:t>
            </a:r>
            <a:r>
              <a:rPr lang="zh-CN" altLang="en-US" sz="1600" dirty="0"/>
              <a:t>矩阵） </a:t>
            </a:r>
            <a:r>
              <a:rPr lang="en-US" sz="1600" dirty="0"/>
              <a:t>;</a:t>
            </a:r>
            <a:r>
              <a:rPr lang="zh-CN" altLang="en-US" sz="1600" dirty="0"/>
              <a:t>  </a:t>
            </a:r>
            <a:r>
              <a:rPr lang="en-US" sz="1600" dirty="0" err="1"/>
              <a:t>rsem_count.tsv</a:t>
            </a:r>
            <a:r>
              <a:rPr lang="zh-CN" altLang="en-US" sz="1600" dirty="0"/>
              <a:t> （</a:t>
            </a:r>
            <a:r>
              <a:rPr lang="en-US" altLang="zh-CN" sz="1600" dirty="0" err="1"/>
              <a:t>rsem</a:t>
            </a:r>
            <a:r>
              <a:rPr lang="zh-CN" altLang="en-US" sz="1600" dirty="0"/>
              <a:t>的</a:t>
            </a:r>
            <a:r>
              <a:rPr lang="en-US" altLang="zh-CN" sz="1600" dirty="0"/>
              <a:t>c</a:t>
            </a:r>
            <a:r>
              <a:rPr lang="en-US" altLang="zh-CN" sz="1600"/>
              <a:t>ount</a:t>
            </a:r>
            <a:r>
              <a:rPr lang="zh-CN" altLang="en-US" sz="1600" dirty="0"/>
              <a:t>矩阵）</a:t>
            </a:r>
            <a:r>
              <a:rPr lang="en-US" sz="1600" dirty="0"/>
              <a:t> ;</a:t>
            </a:r>
            <a:r>
              <a:rPr lang="zh-CN" altLang="en-US" sz="1600" dirty="0"/>
              <a:t>  </a:t>
            </a:r>
            <a:r>
              <a:rPr lang="en-US" sz="1600" dirty="0" err="1"/>
              <a:t>sjs</a:t>
            </a:r>
            <a:r>
              <a:rPr lang="en-US" sz="1600" dirty="0"/>
              <a:t> </a:t>
            </a:r>
            <a:r>
              <a:rPr lang="zh-CN" altLang="en-US" sz="1600" dirty="0"/>
              <a:t>（</a:t>
            </a:r>
            <a:r>
              <a:rPr lang="en-US" altLang="zh-CN" sz="1600" dirty="0"/>
              <a:t>splicing junctions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  <p:sp>
        <p:nvSpPr>
          <p:cNvPr id="23" name="矩形 22"/>
          <p:cNvSpPr/>
          <p:nvPr/>
        </p:nvSpPr>
        <p:spPr>
          <a:xfrm>
            <a:off x="2801977" y="5182911"/>
            <a:ext cx="833919" cy="2571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Snakemake</a:t>
            </a:r>
            <a:r>
              <a:rPr lang="zh-CN" altLang="en-US" dirty="0"/>
              <a:t>安装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67544" y="836712"/>
            <a:ext cx="85684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400" dirty="0"/>
              <a:t>确保</a:t>
            </a:r>
            <a:r>
              <a:rPr lang="en-US" altLang="zh-CN" sz="2400" dirty="0" err="1"/>
              <a:t>conda</a:t>
            </a:r>
            <a:r>
              <a:rPr lang="zh-CN" altLang="en-US" sz="2400" dirty="0"/>
              <a:t>可用</a:t>
            </a:r>
            <a:endParaRPr lang="en-US" altLang="zh-CN" sz="2400" dirty="0"/>
          </a:p>
          <a:p>
            <a:r>
              <a:rPr lang="zh-CN" altLang="en-US" sz="2400" dirty="0"/>
              <a:t>（可自行安装</a:t>
            </a:r>
            <a:r>
              <a:rPr lang="en-US" altLang="zh-CN" sz="2400" dirty="0" err="1"/>
              <a:t>minicconda</a:t>
            </a:r>
            <a:r>
              <a:rPr lang="zh-CN" altLang="en-US" sz="2400" dirty="0"/>
              <a:t>或运行</a:t>
            </a:r>
            <a:r>
              <a:rPr lang="en-US" altLang="zh-CN" sz="2400" i="1" u="sng" dirty="0"/>
              <a:t>module load python/anaconda3/2022.10 </a:t>
            </a:r>
            <a:r>
              <a:rPr lang="en-US" altLang="zh-CN" sz="2400" dirty="0"/>
              <a:t>【</a:t>
            </a:r>
            <a:r>
              <a:rPr lang="zh-CN" altLang="en-US" sz="2400" dirty="0"/>
              <a:t>启明</a:t>
            </a:r>
            <a:r>
              <a:rPr lang="en-US" altLang="zh-CN" sz="2400" dirty="0"/>
              <a:t>】</a:t>
            </a:r>
            <a:r>
              <a:rPr lang="zh-CN" altLang="en-US" sz="2400" dirty="0"/>
              <a:t>或</a:t>
            </a:r>
            <a:r>
              <a:rPr lang="en-US" altLang="zh-CN" sz="2400" i="1" u="sng" dirty="0"/>
              <a:t> module load python/anaconda3/2020.7</a:t>
            </a:r>
            <a:r>
              <a:rPr lang="en-US" altLang="zh-CN" sz="2400" dirty="0"/>
              <a:t> 【</a:t>
            </a:r>
            <a:r>
              <a:rPr lang="zh-CN" altLang="en-US" sz="2400" dirty="0"/>
              <a:t>太乙</a:t>
            </a:r>
            <a:r>
              <a:rPr lang="en-US" altLang="zh-CN" sz="2400" dirty="0"/>
              <a:t>】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endParaRPr lang="en-US" sz="2400" dirty="0"/>
          </a:p>
          <a:p>
            <a:r>
              <a:rPr lang="en-US" sz="2400" dirty="0"/>
              <a:t>2</a:t>
            </a:r>
            <a:r>
              <a:rPr lang="en-US" altLang="zh-CN" sz="2400" dirty="0"/>
              <a:t>. </a:t>
            </a:r>
            <a:r>
              <a:rPr lang="zh-CN" altLang="en-US" sz="2400" dirty="0"/>
              <a:t>安装</a:t>
            </a:r>
            <a:r>
              <a:rPr lang="en-US" altLang="zh-CN" sz="2400" dirty="0"/>
              <a:t>snakemake8 (</a:t>
            </a:r>
            <a:r>
              <a:rPr lang="zh-CN" altLang="en-US" sz="2400" dirty="0"/>
              <a:t>由于网络问题，自己写的流程推荐使用本地</a:t>
            </a:r>
            <a:r>
              <a:rPr lang="en-US" sz="2400" dirty="0"/>
              <a:t>singularity</a:t>
            </a:r>
            <a:r>
              <a:rPr lang="zh-CN" altLang="en-US" sz="2400" dirty="0"/>
              <a:t>提供</a:t>
            </a:r>
            <a:r>
              <a:rPr lang="en-US" altLang="zh-CN" sz="2400" dirty="0" err="1"/>
              <a:t>snakemake</a:t>
            </a:r>
            <a:r>
              <a:rPr lang="zh-CN" altLang="en-US" sz="2400" dirty="0"/>
              <a:t>运行中的环境</a:t>
            </a:r>
            <a:r>
              <a:rPr lang="en-US" altLang="zh-CN" sz="2400" dirty="0"/>
              <a:t>)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u="sng" dirty="0" err="1"/>
              <a:t>conda</a:t>
            </a:r>
            <a:r>
              <a:rPr lang="en-US" sz="2400" i="1" u="sng" dirty="0"/>
              <a:t> create -c </a:t>
            </a:r>
            <a:r>
              <a:rPr lang="en-US" sz="2400" i="1" u="sng" dirty="0" err="1"/>
              <a:t>bioconda</a:t>
            </a:r>
            <a:r>
              <a:rPr lang="en-US" sz="2400" i="1" u="sng" dirty="0"/>
              <a:t> -n snakemake8 </a:t>
            </a:r>
            <a:r>
              <a:rPr lang="en-US" sz="2400" i="1" u="sng" dirty="0" err="1"/>
              <a:t>snakemake</a:t>
            </a:r>
            <a:r>
              <a:rPr lang="en-US" sz="2400" i="1" u="sng" dirty="0"/>
              <a:t>=8 </a:t>
            </a:r>
            <a:r>
              <a:rPr lang="en-US" sz="2400" i="1" u="sng" dirty="0" err="1"/>
              <a:t>snakemake</a:t>
            </a:r>
            <a:r>
              <a:rPr lang="en-US" sz="2400" i="1" u="sng" dirty="0"/>
              <a:t>-wrapper-utils </a:t>
            </a:r>
            <a:r>
              <a:rPr lang="en-US" sz="2400" i="1" u="sng" dirty="0" err="1"/>
              <a:t>snakemake</a:t>
            </a:r>
            <a:r>
              <a:rPr lang="en-US" sz="2400" i="1" u="sng" dirty="0"/>
              <a:t>-interface-executor-plugins </a:t>
            </a:r>
            <a:r>
              <a:rPr lang="en-US" altLang="zh-CN" sz="2400" i="1" u="sng" dirty="0" err="1"/>
              <a:t>snakemake</a:t>
            </a:r>
            <a:r>
              <a:rPr lang="en-US" altLang="zh-CN" sz="2400" i="1" u="sng" dirty="0"/>
              <a:t>-executor-plugin-</a:t>
            </a:r>
            <a:r>
              <a:rPr lang="en-US" altLang="zh-CN" sz="2400" i="1" u="sng" dirty="0" err="1"/>
              <a:t>lsf</a:t>
            </a:r>
            <a:r>
              <a:rPr lang="en-US" sz="2400" i="1" u="sng" dirty="0"/>
              <a:t> </a:t>
            </a:r>
            <a:endParaRPr lang="en-US" sz="2400" i="1" u="sng" dirty="0"/>
          </a:p>
          <a:p>
            <a:endParaRPr lang="en-US" sz="2400" dirty="0"/>
          </a:p>
          <a:p>
            <a:r>
              <a:rPr lang="en-US" sz="2400" dirty="0"/>
              <a:t>3</a:t>
            </a:r>
            <a:r>
              <a:rPr lang="en-US" altLang="zh-CN" sz="2400" dirty="0"/>
              <a:t>. </a:t>
            </a:r>
            <a:r>
              <a:rPr lang="zh-CN" altLang="en-US" sz="2400" dirty="0"/>
              <a:t>运行</a:t>
            </a:r>
            <a:r>
              <a:rPr lang="en-US" altLang="zh-CN" sz="2400" dirty="0" err="1"/>
              <a:t>snakemake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i="1" u="sng" dirty="0" err="1"/>
              <a:t>conda</a:t>
            </a:r>
            <a:r>
              <a:rPr lang="en-US" altLang="zh-CN" sz="2400" i="1" u="sng" dirty="0"/>
              <a:t> activate snakemake8 &amp;&amp; </a:t>
            </a:r>
            <a:r>
              <a:rPr lang="en-US" altLang="zh-CN" sz="2400" i="1" u="sng" dirty="0">
                <a:highlight>
                  <a:srgbClr val="FFFF00"/>
                </a:highlight>
              </a:rPr>
              <a:t>module load singularity/3.8.5</a:t>
            </a:r>
            <a:endParaRPr lang="en-US" sz="2400" i="1" u="sng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i="1" u="sng" dirty="0" err="1"/>
              <a:t>snakemake</a:t>
            </a:r>
            <a:r>
              <a:rPr lang="en-US" altLang="zh-CN" sz="2400" i="1" u="sng" dirty="0"/>
              <a:t> --version</a:t>
            </a:r>
            <a:endParaRPr lang="en-US" sz="2400" i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Snakemake</a:t>
            </a:r>
            <a:r>
              <a:rPr lang="en-US" altLang="zh-CN" dirty="0"/>
              <a:t> Pipeline</a:t>
            </a:r>
            <a:r>
              <a:rPr lang="zh-CN" altLang="en-US" dirty="0"/>
              <a:t>运行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97824" y="908720"/>
            <a:ext cx="85483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snakemake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--executor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lsf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--default-resources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lsf_project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snakemake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lsf_queue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=ser </a:t>
            </a:r>
            <a:r>
              <a:rPr lang="en-US" sz="2400" dirty="0">
                <a:solidFill>
                  <a:srgbClr val="0070C0"/>
                </a:solidFill>
              </a:rPr>
              <a:t>--use-singularity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--singularity-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args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' --bind /work,/data,/scratch'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--jobs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4000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-d . </a:t>
            </a:r>
            <a:r>
              <a:rPr lang="en-US" sz="2400" dirty="0">
                <a:solidFill>
                  <a:srgbClr val="7030A0"/>
                </a:solidFill>
              </a:rPr>
              <a:t>-p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-s /work/med-</a:t>
            </a:r>
            <a:r>
              <a:rPr lang="en-US" sz="2400" dirty="0" err="1">
                <a:solidFill>
                  <a:srgbClr val="0070C0"/>
                </a:solidFill>
              </a:rPr>
              <a:t>lijx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  <a:r>
              <a:rPr lang="en-US" sz="2400" dirty="0" err="1">
                <a:solidFill>
                  <a:srgbClr val="0070C0"/>
                </a:solidFill>
              </a:rPr>
              <a:t>rna_seq.smk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-n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795" y="2564904"/>
            <a:ext cx="7936417" cy="37859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Snakemake</a:t>
            </a:r>
            <a:r>
              <a:rPr lang="en-US" altLang="zh-CN" dirty="0"/>
              <a:t> Pipeline</a:t>
            </a:r>
            <a:r>
              <a:rPr lang="zh-CN" altLang="en-US" dirty="0"/>
              <a:t>运行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064" y="3645024"/>
            <a:ext cx="3576664" cy="25812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9" y="2134144"/>
            <a:ext cx="8545216" cy="13410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40152" y="2189044"/>
            <a:ext cx="1440160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39" y="869584"/>
            <a:ext cx="6020322" cy="12345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72" y="3669840"/>
            <a:ext cx="4651120" cy="24043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保持</a:t>
            </a:r>
            <a:r>
              <a:rPr lang="en-US" altLang="zh-CN" dirty="0" err="1"/>
              <a:t>Snakemake</a:t>
            </a:r>
            <a:r>
              <a:rPr lang="zh-CN" altLang="en-US" dirty="0"/>
              <a:t>运行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67544" y="1608400"/>
            <a:ext cx="8548352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</a:rPr>
              <a:t>screen –S </a:t>
            </a:r>
            <a:r>
              <a:rPr lang="en-US" altLang="zh-CN" sz="2400" dirty="0" err="1">
                <a:solidFill>
                  <a:srgbClr val="FF0000"/>
                </a:solidFill>
              </a:rPr>
              <a:t>snakemake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conda</a:t>
            </a:r>
            <a:r>
              <a:rPr lang="en-US" sz="2400" dirty="0">
                <a:solidFill>
                  <a:srgbClr val="FF0000"/>
                </a:solidFill>
              </a:rPr>
              <a:t> activate snakemake8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snakemake</a:t>
            </a:r>
            <a:r>
              <a:rPr lang="en-US" sz="2400" dirty="0">
                <a:solidFill>
                  <a:srgbClr val="FF0000"/>
                </a:solidFill>
              </a:rPr>
              <a:t> ...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544" y="96239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使用</a:t>
            </a:r>
            <a:r>
              <a:rPr lang="en-US" altLang="zh-CN" sz="3200" b="1" dirty="0"/>
              <a:t>screen</a:t>
            </a:r>
            <a:r>
              <a:rPr lang="zh-CN" altLang="en-US" sz="3200" b="1" dirty="0"/>
              <a:t>命令</a:t>
            </a:r>
            <a:endParaRPr lang="en-US" sz="3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527916" y="3435323"/>
            <a:ext cx="5316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快捷键 </a:t>
            </a:r>
            <a:r>
              <a:rPr lang="en-US" altLang="zh-CN" sz="2400" dirty="0"/>
              <a:t>Ctrl + A, Ctrl + D</a:t>
            </a:r>
            <a:r>
              <a:rPr lang="zh-CN" altLang="en-US" sz="2400" dirty="0"/>
              <a:t>挂起到后台</a:t>
            </a:r>
            <a:endParaRPr 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501478" y="4007479"/>
            <a:ext cx="6446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screen –R </a:t>
            </a:r>
            <a:r>
              <a:rPr lang="en-US" altLang="zh-CN" sz="2400" dirty="0" err="1"/>
              <a:t>snakemake</a:t>
            </a:r>
            <a:r>
              <a:rPr lang="en-US" altLang="zh-CN" sz="2400" dirty="0"/>
              <a:t> </a:t>
            </a:r>
            <a:r>
              <a:rPr lang="zh-CN" altLang="en-US" sz="2400" dirty="0"/>
              <a:t>回到任务</a:t>
            </a:r>
            <a:endParaRPr lang="en-US" altLang="zh-CN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527916" y="58956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"/>
              </a:rPr>
              <a:t>Linux screen</a:t>
            </a:r>
            <a:r>
              <a:rPr lang="zh-CN" altLang="en-US" dirty="0">
                <a:hlinkClick r:id="rId1"/>
              </a:rPr>
              <a:t>命令 </a:t>
            </a:r>
            <a:r>
              <a:rPr lang="en-US" altLang="zh-CN" dirty="0">
                <a:hlinkClick r:id="rId1"/>
              </a:rPr>
              <a:t>| </a:t>
            </a:r>
            <a:r>
              <a:rPr lang="zh-CN" altLang="en-US" dirty="0">
                <a:hlinkClick r:id="rId1"/>
              </a:rPr>
              <a:t>菜鸟教程 </a:t>
            </a:r>
            <a:r>
              <a:rPr lang="en-US" altLang="zh-CN" dirty="0">
                <a:hlinkClick r:id="rId1"/>
              </a:rPr>
              <a:t>(</a:t>
            </a:r>
            <a:r>
              <a:rPr lang="en-US" dirty="0">
                <a:hlinkClick r:id="rId1"/>
              </a:rPr>
              <a:t>runoob.com)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WPS Presentation</Application>
  <PresentationFormat>全屏显示(4:3)</PresentationFormat>
  <Paragraphs>112</Paragraphs>
  <Slides>16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Arial Black</vt:lpstr>
      <vt:lpstr>微软雅黑</vt:lpstr>
      <vt:lpstr>仿宋</vt:lpstr>
      <vt:lpstr>Times New Roman</vt:lpstr>
      <vt:lpstr>Arial Unicode MS</vt:lpstr>
      <vt:lpstr>Office 主题</vt:lpstr>
      <vt:lpstr>PowerPoint 演示文稿</vt:lpstr>
      <vt:lpstr>主要内容</vt:lpstr>
      <vt:lpstr>Snakemake介绍</vt:lpstr>
      <vt:lpstr>Snakemake介绍</vt:lpstr>
      <vt:lpstr>一个RNA-Seq Pipeline</vt:lpstr>
      <vt:lpstr>Snakemake安装</vt:lpstr>
      <vt:lpstr>Snakemake Pipeline运行</vt:lpstr>
      <vt:lpstr>Snakemake Pipeline运行</vt:lpstr>
      <vt:lpstr>保持Snakemake运行</vt:lpstr>
      <vt:lpstr>Snakemake流程及规则</vt:lpstr>
      <vt:lpstr>rule all</vt:lpstr>
      <vt:lpstr>使用python脚本</vt:lpstr>
      <vt:lpstr>官方文档</vt:lpstr>
      <vt:lpstr>致谢</vt:lpstr>
      <vt:lpstr>致谢</vt:lpstr>
      <vt:lpstr>代码获取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Miao</dc:creator>
  <cp:lastModifiedBy>Administrator</cp:lastModifiedBy>
  <cp:revision>932</cp:revision>
  <dcterms:created xsi:type="dcterms:W3CDTF">2013-02-17T01:49:00Z</dcterms:created>
  <dcterms:modified xsi:type="dcterms:W3CDTF">2024-10-14T02:56:06Z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1033-12.2.0.18586</vt:lpwstr>
  </property>
  <property fmtid="{D5CDD505-2E9C-101B-9397-08002B2CF9AE}" pid="3" name="ICV">
    <vt:lpwstr>92230D2AE7AD412893CD27F097875C17_13</vt:lpwstr>
  </property>
</Properties>
</file>