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1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6"/>
  </p:handoutMasterIdLst>
  <p:sldIdLst>
    <p:sldId id="950" r:id="rId3"/>
    <p:sldId id="951" r:id="rId5"/>
    <p:sldId id="641" r:id="rId6"/>
    <p:sldId id="1094" r:id="rId7"/>
    <p:sldId id="1067" r:id="rId8"/>
    <p:sldId id="652" r:id="rId9"/>
    <p:sldId id="656" r:id="rId10"/>
    <p:sldId id="578" r:id="rId11"/>
    <p:sldId id="1139" r:id="rId12"/>
    <p:sldId id="1196" r:id="rId13"/>
    <p:sldId id="1197" r:id="rId14"/>
    <p:sldId id="1198" r:id="rId15"/>
    <p:sldId id="1140" r:id="rId16"/>
    <p:sldId id="1163" r:id="rId17"/>
    <p:sldId id="1119" r:id="rId18"/>
    <p:sldId id="1178" r:id="rId19"/>
    <p:sldId id="749" r:id="rId20"/>
    <p:sldId id="750" r:id="rId21"/>
    <p:sldId id="945" r:id="rId22"/>
    <p:sldId id="946" r:id="rId23"/>
    <p:sldId id="1021" r:id="rId24"/>
    <p:sldId id="829" r:id="rId25"/>
    <p:sldId id="1009" r:id="rId26"/>
    <p:sldId id="905" r:id="rId27"/>
    <p:sldId id="830" r:id="rId28"/>
    <p:sldId id="907" r:id="rId29"/>
    <p:sldId id="957" r:id="rId30"/>
    <p:sldId id="985" r:id="rId31"/>
    <p:sldId id="1180" r:id="rId32"/>
    <p:sldId id="1181" r:id="rId33"/>
    <p:sldId id="1195" r:id="rId34"/>
    <p:sldId id="958" r:id="rId35"/>
  </p:sldIdLst>
  <p:sldSz cx="9144000" cy="5143500" type="screen16x9"/>
  <p:notesSz cx="6858000" cy="9144000"/>
  <p:custDataLst>
    <p:tags r:id="rId4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58" userDrawn="1">
          <p15:clr>
            <a:srgbClr val="A4A3A4"/>
          </p15:clr>
        </p15:guide>
        <p15:guide id="2" pos="285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乔鑫" initials="QX" lastIdx="7" clrIdx="0"/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CC"/>
    <a:srgbClr val="3366FF"/>
    <a:srgbClr val="0099FF"/>
    <a:srgbClr val="3399FF"/>
    <a:srgbClr val="B989DD"/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83138" autoAdjust="0"/>
  </p:normalViewPr>
  <p:slideViewPr>
    <p:cSldViewPr showGuides="1">
      <p:cViewPr varScale="1">
        <p:scale>
          <a:sx n="155" d="100"/>
          <a:sy n="155" d="100"/>
        </p:scale>
        <p:origin x="-1423" y="-51"/>
      </p:cViewPr>
      <p:guideLst>
        <p:guide orient="horz" pos="3258"/>
        <p:guide pos="2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gs" Target="tags/tag9.xml"/><Relationship Id="rId40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37C1CD-1DB9-4E6A-8C5A-233BD2A8087F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692014A0-1195-4C90-B885-09E67F26CBD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B3D0BA0-2C68-4322-8F1D-C2CC6F9AFBF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0AE78-EC77-4543-9FD8-B83201FA2F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位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4F4DB-1F3D-4F92-AF2A-52E7B9C02F0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0E1C6-47A0-4A32-9C5A-9556ADAEBD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323851" y="552450"/>
            <a:ext cx="8569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10400" y="4869657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90C26E7E-D1A3-4510-A528-9BB2FA735002}" type="slidenum">
              <a:rPr lang="zh-CN" altLang="en-US"/>
            </a:fld>
            <a:endParaRPr lang="zh-CN" altLang="en-US"/>
          </a:p>
        </p:txBody>
      </p:sp>
      <p:pic>
        <p:nvPicPr>
          <p:cNvPr id="5" name="Picture 2" descr="E:\Mirror\Work_FJ\win2k&amp;vasp\sustc_HPC\计算中心\ccse\images\微信图片_20191021122948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30"/>
          <a:stretch>
            <a:fillRect/>
          </a:stretch>
        </p:blipFill>
        <p:spPr bwMode="auto">
          <a:xfrm>
            <a:off x="331811" y="15345"/>
            <a:ext cx="528904" cy="50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istrator\Desktop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42" y="0"/>
            <a:ext cx="1969234" cy="5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323851" y="552450"/>
            <a:ext cx="8569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87474"/>
            <a:ext cx="8568952" cy="4655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10400" y="4869657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C7007C36-F0E2-4B2E-98F1-F2E3A3EF6D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323851" y="552450"/>
            <a:ext cx="8569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87474"/>
            <a:ext cx="8568952" cy="4655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10400" y="4869657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BC840812-BEB7-4340-A334-A152D646AE6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323851" y="552450"/>
            <a:ext cx="8569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87474"/>
            <a:ext cx="8568952" cy="4655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10400" y="4869657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292A834A-15B9-4AA9-94FA-C2D37050CBB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323851" y="552450"/>
            <a:ext cx="8569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87474"/>
            <a:ext cx="8568952" cy="4655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10400" y="4869657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2E96EF99-6733-4D56-9A03-27F667D793B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323851" y="552450"/>
            <a:ext cx="8569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87474"/>
            <a:ext cx="8568952" cy="4655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10400" y="4869657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50771C58-2E12-4678-81C9-DFD2C125D56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85858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61C83B7-96E6-429A-8C12-2BB13E511E0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93185CF-D587-4455-B46A-96BBF1CA7DD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hpc.sustech.edu.cn/ref/lsf_users_guide_v10.1.pdf" TargetMode="Externa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hyperlink" Target="http://hpc.sustech.edu.cn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openxmlformats.org/officeDocument/2006/relationships/hyperlink" Target="mailto:xiezy@sustech.edu.cn" TargetMode="External"/><Relationship Id="rId6" Type="http://schemas.openxmlformats.org/officeDocument/2006/relationships/hyperlink" Target="https://hpc.sustech.edu.cn/ref/onsite.pdf" TargetMode="External"/><Relationship Id="rId5" Type="http://schemas.openxmlformats.org/officeDocument/2006/relationships/hyperlink" Target="https://hpc.sustech.edu.cn/ref/lsf_users_guide_v10.1.pdf" TargetMode="External"/><Relationship Id="rId4" Type="http://schemas.openxmlformats.org/officeDocument/2006/relationships/hyperlink" Target="https://hpc.sustech.edu.cn/userguide.html" TargetMode="External"/><Relationship Id="rId3" Type="http://schemas.openxmlformats.org/officeDocument/2006/relationships/hyperlink" Target="https://hpc.sustech.edu.cn/ref/Application.xlsx" TargetMode="External"/><Relationship Id="rId2" Type="http://schemas.openxmlformats.org/officeDocument/2006/relationships/hyperlink" Target="https://hpc.sustech.edu.cn/ref/zhanghaokaitong.pdf" TargetMode="External"/><Relationship Id="rId1" Type="http://schemas.openxmlformats.org/officeDocument/2006/relationships/hyperlink" Target="https://hpc.sustech.edu.cn/" TargetMode="Externa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.svg"/><Relationship Id="rId7" Type="http://schemas.openxmlformats.org/officeDocument/2006/relationships/image" Target="../media/image10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5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tags" Target="../tags/tag4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" y="136"/>
            <a:ext cx="9144000" cy="51432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277224"/>
            <a:ext cx="9144000" cy="1944149"/>
          </a:xfrm>
          <a:prstGeom prst="rect">
            <a:avLst/>
          </a:prstGeom>
          <a:gradFill flip="none" rotWithShape="1">
            <a:gsLst>
              <a:gs pos="100000">
                <a:srgbClr val="182B4C">
                  <a:alpha val="1961"/>
                </a:srgbClr>
              </a:gs>
              <a:gs pos="40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rgbClr val="1289C4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127381" y="1539444"/>
            <a:ext cx="4892114" cy="1419708"/>
          </a:xfrm>
          <a:prstGeom prst="rect">
            <a:avLst/>
          </a:prstGeom>
        </p:spPr>
        <p:txBody>
          <a:bodyPr lIns="68580" tIns="34290" rIns="68580" bIns="34290"/>
          <a:lstStyle/>
          <a:p>
            <a:pPr marL="342900" indent="-342900" algn="ctr" defTabSz="914400">
              <a:spcBef>
                <a:spcPct val="20000"/>
              </a:spcBef>
              <a:defRPr/>
            </a:pPr>
            <a:r>
              <a:rPr lang="zh-CN" altLang="en-US" sz="4100" b="1" dirty="0">
                <a:solidFill>
                  <a:srgbClr val="063C8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新</a:t>
            </a:r>
            <a:r>
              <a:rPr lang="zh-CN" altLang="en-US" sz="4100" b="1" dirty="0" smtClean="0">
                <a:solidFill>
                  <a:srgbClr val="063C8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用户培训</a:t>
            </a:r>
            <a:endParaRPr lang="en-US" altLang="zh-CN" sz="4100" b="1" dirty="0">
              <a:solidFill>
                <a:srgbClr val="063C8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 algn="ctr" defTabSz="914400">
              <a:spcBef>
                <a:spcPct val="20000"/>
              </a:spcBef>
              <a:defRPr/>
            </a:pPr>
            <a:endParaRPr lang="en-US" altLang="zh-CN" sz="1100" b="1" dirty="0">
              <a:solidFill>
                <a:srgbClr val="063C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 defTabSz="914400">
              <a:spcBef>
                <a:spcPct val="20000"/>
              </a:spcBef>
              <a:defRPr/>
            </a:pPr>
            <a:r>
              <a:rPr lang="zh-CN" altLang="en-US" sz="2100" b="1" dirty="0" smtClean="0">
                <a:solidFill>
                  <a:srgbClr val="063C8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谢作扬 </a:t>
            </a:r>
            <a:r>
              <a:rPr lang="en-US" altLang="zh-CN" sz="2100" dirty="0" smtClean="0">
                <a:solidFill>
                  <a:srgbClr val="063C8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2025.02.27</a:t>
            </a:r>
            <a:endParaRPr lang="zh-CN" altLang="en-US" sz="2100" dirty="0">
              <a:solidFill>
                <a:srgbClr val="063C8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6" y="1777484"/>
            <a:ext cx="3509688" cy="836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597047"/>
            <a:ext cx="3383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二、配置环境、加载计算需要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包</a:t>
            </a: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启明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lammps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安装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3"/>
          <p:cNvSpPr/>
          <p:nvPr/>
        </p:nvSpPr>
        <p:spPr>
          <a:xfrm>
            <a:off x="323146" y="3219597"/>
            <a:ext cx="309880" cy="368300"/>
          </a:xfrm>
          <a:prstGeom prst="rect">
            <a:avLst/>
          </a:prstGeom>
        </p:spPr>
        <p:txBody>
          <a:bodyPr wrap="none">
            <a:spAutoFit/>
          </a:bodyPr>
          <a:p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395605" y="3649980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5605" y="987425"/>
            <a:ext cx="7992110" cy="395033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noAutofit/>
          </a:bodyPr>
          <a:p>
            <a:pPr lvl="0" eaLnBrk="1" hangingPunct="1"/>
            <a:r>
              <a:rPr 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vim install.sh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#!/bin/bash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cmake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BUILD_MPI=yes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BUILD_OMP=yes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BUILD_TOOLS:BOOL=yes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BUILD_MPI:BOOL=yes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BUILD_LIB=yes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BUILD_SHARED_LIBS=yes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LAMMPS_MACHINE=mpi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CMAKE_C_COMPILER=icc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CMAKE_CXX_COMPILER=icpc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CMAKE_Fortran_COMPILER=ifort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CMAKE_INSTALL_PREFIX:PATH=$HOME/</a:t>
            </a:r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apps/lammps/2022.6_oneapi-il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CMAKE_PREFIX_PATH=/share/library/matlib/fftw/3.3.10-double-impi-avx512-il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USE_INTERNAL_LINALG=yes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DOWNLOAD_MSCG=yes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DOWNLOAD_PLUMED=yes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DOWNLOAD_SCAFACOS=yes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DOWNLOAD_EIGEN3=yes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DOWNLOAD_VORO=yes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DOWNLOAD_ML-QUIP=yes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PKG_VORONOI=yes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PKG_ML-QUIP=yes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PKG_DPD-BASIC=yes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PKG_DPD-SMOOTH=yes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53390" y="73660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5605" y="736600"/>
            <a:ext cx="7992110" cy="412115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noAutofit/>
          </a:bodyPr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PKG_EXTRA-PAIR=yes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PKG_COMPRESS=yes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PKG_MESSAGE=yes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PKG_MPIIO=yes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PKG_POEMS=yes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PKG_ASPHERE=yes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PKG_CORESHELL=yes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PKG_DEPEND=yes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PKG_BODY=yes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PKG_DIPOLE=yes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PKG_CLASS2=yes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PKG_COLLOID=yes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PKG_fmt=yes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PKG_GRANULAR=yes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PKG_KSPACE=yes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PKG_MANYBODY=yes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PKG_MC=yes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PKG_MISC=yes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PKG_MLIAP=yes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PKG_MOLECULE=yes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PKG_OPT=yes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PKG_STUBS=yes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PKG_SRD=yes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PKG_SPIN=yes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PKG_SNAP=yes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PKG_SHOCK=yes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PKG_RIGID=yes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1550" y="51435"/>
            <a:ext cx="5708015" cy="4210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集群使用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—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启明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lammps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安装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23215" y="264414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三、加载环境</a:t>
            </a:r>
            <a:endParaRPr lang="zh-CN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95605" y="736600"/>
            <a:ext cx="7992110" cy="136080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noAutofit/>
          </a:bodyPr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PKG_REPLICA=yes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PKG_QEQ=yes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PKG_PYTHON=yes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PKG_PERI=yes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PKG_REAXFF=yes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-D PKG_NETCDF=yes \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../cmake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#</a:t>
            </a:r>
            <a:r>
              <a:rPr lang="zh-CN" alt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更多模块包访问地址：</a:t>
            </a:r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https://docs.lammps.org/Build_extras.html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95935" y="281241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395605" y="3075940"/>
            <a:ext cx="7992110" cy="17303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noAutofit/>
          </a:bodyPr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module load compiler/2022.1.0 mpi/2021.6.0 mkl/2022.2.0 cmake/3.25.2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module load fftw/3.3.10-double-impi-avx512-il zlib/1.3_oneapi-il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module load hdf5/1.10.5-parallel_oneapi-il curl/7.76.1_gcc-8.5.0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module load netcdf-c/4.7.1_oneapi-il pnetcdf/1.12.1_oneapi-il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export PATH=</a:t>
            </a:r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$HOME/</a:t>
            </a:r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apps/lammps/2022.6_oneapi-il</a:t>
            </a:r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/bin:$PATH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export LD_LIBRARY_PATH=</a:t>
            </a:r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$HOME/</a:t>
            </a:r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apps/lammps/2022.6_oneapi-il</a:t>
            </a:r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/lib64:$LD_LIBRARY_PATH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export INCLUDE=</a:t>
            </a:r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$HOME/</a:t>
            </a:r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apps/lammps/2022.6_oneapi-il</a:t>
            </a:r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/include:$INCLUDE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1080" y="10160"/>
            <a:ext cx="5140960" cy="467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集群使用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—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启明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lammps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安装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597047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四、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编译</a:t>
            </a: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5605" y="987425"/>
            <a:ext cx="7992110" cy="78168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noAutofit/>
          </a:bodyPr>
          <a:lstStyle/>
          <a:p>
            <a:pPr lvl="0" eaLnBrk="1" hangingPunct="1"/>
            <a:r>
              <a:rPr 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sh </a:t>
            </a:r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install.sh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make -j 28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make install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1043102" y="28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启明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lammps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安装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3"/>
          <p:cNvSpPr/>
          <p:nvPr/>
        </p:nvSpPr>
        <p:spPr>
          <a:xfrm>
            <a:off x="323146" y="1995952"/>
            <a:ext cx="1325880" cy="36830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五、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试运行</a:t>
            </a: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605" y="2355850"/>
            <a:ext cx="7992110" cy="165544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noAutofit/>
          </a:bodyPr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以</a:t>
            </a:r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in.lj</a:t>
            </a:r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为样例操作步骤如下: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1、mkdir </a:t>
            </a:r>
            <a:r>
              <a:rPr 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testjobs</a:t>
            </a:r>
            <a:endParaRPr lang="en-US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cd testjobs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、cp -r </a:t>
            </a:r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/share/apps/lammps/testjob/in.lj</a:t>
            </a:r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./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4、</a:t>
            </a:r>
            <a:r>
              <a:rPr 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mpirun -np 10 </a:t>
            </a:r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lmp_mpi &lt; in.lj</a:t>
            </a:r>
            <a:endParaRPr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8711" y="555772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六、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编译</a:t>
            </a: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67360" y="915670"/>
            <a:ext cx="7844790" cy="73850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noAutofit/>
          </a:bodyPr>
          <a:lstStyle/>
          <a:p>
            <a:pPr lvl="0" eaLnBrk="1" hangingPunct="1"/>
            <a:r>
              <a:rPr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启明module已经做好配置，目前有以下处理器版本：</a:t>
            </a:r>
            <a:endParaRPr sz="8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处理器型号：Intel Xeon Gold </a:t>
            </a:r>
            <a:r>
              <a:rPr lang="en-US"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</a:t>
            </a:r>
            <a:r>
              <a:rPr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队列：38、ot38、2t50c、1t75c、1t88c </a:t>
            </a:r>
            <a:r>
              <a:rPr lang="en-US"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</a:t>
            </a:r>
            <a:r>
              <a:rPr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对应软件编译版本：</a:t>
            </a:r>
            <a:r>
              <a:rPr lang="en-US" altLang="zh-CN"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lammps/2022.6_oneapi-il</a:t>
            </a:r>
            <a:endParaRPr lang="en-US" altLang="zh-CN" sz="8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处理器型号：Intel Xeon E5 </a:t>
            </a:r>
            <a:r>
              <a:rPr lang="en-US"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  </a:t>
            </a:r>
            <a:r>
              <a:rPr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队列：v3-64、v3-128 </a:t>
            </a:r>
            <a:r>
              <a:rPr lang="en-US"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               </a:t>
            </a:r>
            <a:r>
              <a:rPr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对应软件编译版本：</a:t>
            </a:r>
            <a:r>
              <a:rPr lang="en-US" altLang="zh-CN"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lammps/2022.6_oneapi-e5</a:t>
            </a:r>
            <a:endParaRPr lang="en-US" altLang="zh-CN" sz="8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处理器型号：Intel Xeon E7 </a:t>
            </a:r>
            <a:r>
              <a:rPr lang="en-US"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  </a:t>
            </a:r>
            <a:r>
              <a:rPr lang="zh-CN" altLang="en-US"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队</a:t>
            </a:r>
            <a:r>
              <a:rPr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列：v3-6t </a:t>
            </a:r>
            <a:r>
              <a:rPr lang="en-US"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                               </a:t>
            </a:r>
            <a:r>
              <a:rPr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对应软件编译版本：</a:t>
            </a:r>
            <a:r>
              <a:rPr lang="en-US" altLang="zh-CN"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lammps/2022.6_oneapi-e5</a:t>
            </a:r>
            <a:endParaRPr lang="en-US" altLang="zh-CN" sz="8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启明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lammps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安装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3"/>
          <p:cNvSpPr/>
          <p:nvPr/>
        </p:nvSpPr>
        <p:spPr>
          <a:xfrm>
            <a:off x="467291" y="1707662"/>
            <a:ext cx="1554480" cy="36830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七、提交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作业</a:t>
            </a: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605" y="2070100"/>
            <a:ext cx="7992110" cy="276669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noAutofit/>
          </a:bodyPr>
          <a:p>
            <a:pPr lvl="0" eaLnBrk="1" hangingPunct="1"/>
            <a:r>
              <a:rPr lang="en-US" altLang="zh-CN"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#!/bin/bash</a:t>
            </a:r>
            <a:endParaRPr lang="en-US" altLang="zh-CN" sz="8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#BSUB -J lammps-test</a:t>
            </a:r>
            <a:endParaRPr lang="en-US" altLang="zh-CN" sz="8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#BSUB -q 38</a:t>
            </a:r>
            <a:endParaRPr lang="en-US" altLang="zh-CN" sz="8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#BSUB -n 64</a:t>
            </a:r>
            <a:endParaRPr lang="en-US" altLang="zh-CN" sz="8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#BSUB -e %J.err</a:t>
            </a:r>
            <a:endParaRPr lang="en-US" altLang="zh-CN" sz="8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#BSUB -o %J.out</a:t>
            </a:r>
            <a:endParaRPr lang="en-US" altLang="zh-CN" sz="8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#BSUB -R "span[ptile=64]"</a:t>
            </a:r>
            <a:endParaRPr lang="en-US" altLang="zh-CN" sz="8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endParaRPr lang="en-US" altLang="zh-CN" sz="8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hostfile=`echo $LSB_DJOB_HOSTFILE`</a:t>
            </a:r>
            <a:endParaRPr lang="en-US" altLang="zh-CN" sz="8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NP=`cat $hostfile | wc -l`</a:t>
            </a:r>
            <a:endParaRPr lang="en-US" altLang="zh-CN" sz="8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endParaRPr lang="en-US" altLang="zh-CN" sz="8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cd $LS_SUBCWD</a:t>
            </a:r>
            <a:endParaRPr lang="en-US" altLang="zh-CN" sz="8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endParaRPr lang="en-US" altLang="zh-CN" sz="8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module load lammps/2022.6_oneapi-il</a:t>
            </a:r>
            <a:endParaRPr lang="en-US" altLang="zh-CN" sz="8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endParaRPr lang="en-US" altLang="zh-CN" sz="8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8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mpirun -machinefile $LSB_DJOB_HOSTFILE -np $NP lmp_mpi &lt; in.lj &gt; $LSB_JOBID.log 2&gt;&amp;1</a:t>
            </a:r>
            <a:endParaRPr lang="en-US" altLang="zh-CN" sz="8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endParaRPr lang="en-US" altLang="zh-CN" sz="8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597047"/>
            <a:ext cx="17830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提交作业的命令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29464" y="934396"/>
            <a:ext cx="7991872" cy="64579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sub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&lt; 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test.lsf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//</a:t>
            </a:r>
            <a:r>
              <a:rPr lang="en-US" altLang="zh-CN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test.lsf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写法有多种，建议参考计算中心网站首页的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FAQ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4116" y="1701470"/>
            <a:ext cx="17830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提交作业的范例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2194084"/>
            <a:ext cx="5400273" cy="1757363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—LSF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作业管理系统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9070" y="772478"/>
            <a:ext cx="8768080" cy="86169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 eaLnBrk="1" hangingPunct="1"/>
            <a:r>
              <a:rPr lang="zh-CN" altLang="en-US" sz="1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在一个计算节点上运行，尽量避免和其他用户作业共用节点，造成争抢内存资源的情况；可以通过在脚本里面增加</a:t>
            </a:r>
            <a:r>
              <a:rPr lang="en-US" altLang="zh-CN" sz="1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span</a:t>
            </a:r>
            <a:r>
              <a:rPr lang="zh-CN" altLang="en-US" sz="1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参数进行控制，其意义为在一个计算节点上需求使用核数，数值和计算节点上核心数相关。</a:t>
            </a:r>
            <a:endParaRPr lang="en-US" altLang="zh-CN" sz="14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lvl="0" eaLnBrk="1" hangingPunct="1"/>
            <a:endParaRPr lang="en-US" altLang="zh-CN" sz="1400" dirty="0" smtClean="0">
              <a:solidFill>
                <a:srgbClr val="0066CC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lvl="0" eaLnBrk="1" hangingPunct="1"/>
            <a:r>
              <a:rPr lang="zh-CN" altLang="en-US" sz="1400" dirty="0" smtClean="0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例如：太乙</a:t>
            </a:r>
            <a:r>
              <a:rPr lang="en-US" altLang="zh-CN" sz="1400" dirty="0" smtClean="0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short</a:t>
            </a:r>
            <a:r>
              <a:rPr lang="zh-CN" altLang="en-US" sz="1400" dirty="0" smtClean="0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队列，对应计算节点核心数为</a:t>
            </a:r>
            <a:r>
              <a:rPr lang="en-US" altLang="zh-CN" sz="1400" dirty="0" smtClean="0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40</a:t>
            </a:r>
            <a:r>
              <a:rPr lang="zh-CN" altLang="en-US" sz="1400" dirty="0" smtClean="0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，那么使用参数</a:t>
            </a:r>
            <a:r>
              <a:rPr lang="en-US" altLang="zh-CN" sz="1400" dirty="0" smtClean="0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#BSUB -R “span[ptile=40]”</a:t>
            </a:r>
            <a:endParaRPr lang="en-US" altLang="zh-CN" sz="1400" dirty="0" smtClean="0">
              <a:solidFill>
                <a:srgbClr val="0066CC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—LSF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作业管理系统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2" name="Table 1"/>
          <p:cNvGraphicFramePr/>
          <p:nvPr/>
        </p:nvGraphicFramePr>
        <p:xfrm>
          <a:off x="1041400" y="1923415"/>
          <a:ext cx="2641600" cy="711200"/>
        </p:xfrm>
        <a:graphic>
          <a:graphicData uri="http://schemas.openxmlformats.org/drawingml/2006/table">
            <a:tbl>
              <a:tblPr/>
              <a:tblGrid>
                <a:gridCol w="787400"/>
                <a:gridCol w="1854200"/>
              </a:tblGrid>
              <a:tr h="177800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charset="-122"/>
                        </a:rPr>
                        <a:t>太乙的3个队列</a:t>
                      </a: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charset="-122"/>
                        </a:rPr>
                        <a:t>作业一般情况下需要加上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short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#BSUB -R “span[ptile=40]”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medium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#BSUB -R “span[ptile=40]”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large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#BSUB -R “span[ptile=40]”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/>
          <p:nvPr/>
        </p:nvGraphicFramePr>
        <p:xfrm>
          <a:off x="4992370" y="1923415"/>
          <a:ext cx="2603500" cy="711200"/>
        </p:xfrm>
        <a:graphic>
          <a:graphicData uri="http://schemas.openxmlformats.org/drawingml/2006/table">
            <a:tbl>
              <a:tblPr/>
              <a:tblGrid>
                <a:gridCol w="628650"/>
                <a:gridCol w="1974850"/>
              </a:tblGrid>
              <a:tr h="177800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charset="-122"/>
                        </a:rPr>
                        <a:t>启明的3个队列</a:t>
                      </a: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 charset="-122"/>
                        </a:rPr>
                        <a:t>作业一般情况下需要加上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38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#BSUB -R “span[ptile=64]”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v3-64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#BSUB -R “span[ptile=24]”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1t75c 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#BSUB -R “span[ptile=24]”</a:t>
                      </a:r>
                      <a:endParaRPr 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6070" y="3481071"/>
            <a:ext cx="8768080" cy="43053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p>
            <a:pPr lvl="0" eaLnBrk="1" hangingPunct="1"/>
            <a:r>
              <a:rPr lang="zh-CN" altLang="en-US" sz="1400" dirty="0" smtClean="0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注意：太乙和启明除了上述</a:t>
            </a:r>
            <a:r>
              <a:rPr lang="en-US" altLang="zh-CN" sz="1400" dirty="0" smtClean="0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6</a:t>
            </a:r>
            <a:r>
              <a:rPr lang="zh-CN" altLang="en-US" sz="1400" dirty="0" smtClean="0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个队列外，一般情况下不需要</a:t>
            </a:r>
            <a:r>
              <a:rPr lang="en-US" altLang="zh-CN" sz="1400" dirty="0" smtClean="0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span</a:t>
            </a:r>
            <a:r>
              <a:rPr lang="zh-CN" altLang="en-US" sz="1400" dirty="0" smtClean="0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参数，如果是计算需求，请提前发邮件至</a:t>
            </a:r>
            <a:r>
              <a:rPr lang="en-US" altLang="zh-CN" sz="1400" dirty="0" smtClean="0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hpc@sustech.edu.cn</a:t>
            </a:r>
            <a:r>
              <a:rPr lang="zh-CN" altLang="en-US" sz="1400" dirty="0" smtClean="0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和计算中心取得</a:t>
            </a:r>
            <a:r>
              <a:rPr lang="zh-CN" altLang="en-US" sz="1400" dirty="0" smtClean="0">
                <a:solidFill>
                  <a:srgbClr val="0066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联系。</a:t>
            </a:r>
            <a:endParaRPr lang="zh-CN" altLang="en-US" sz="1400" dirty="0" smtClean="0">
              <a:solidFill>
                <a:srgbClr val="0066CC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74818" y="745699"/>
            <a:ext cx="8135743" cy="34778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bjobs –l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查看当前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用户所有运行任务的详细情况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bjobs –l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JOBID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查看 JOBID 这个任务的详细情况 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bpeek –f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JOBID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跟踪查看某任务屏幕输出 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bkill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JOBID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终止某任务运行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bkill 0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终止所有任务运行 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bqueues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kumimoji="0" lang="zh-CN" altLang="zh-CN" sz="1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查看所有任务队列的状态 </a:t>
            </a:r>
            <a:endParaRPr kumimoji="0" lang="zh-CN" altLang="zh-CN" sz="160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60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bstop JOBID</a:t>
            </a:r>
            <a:r>
              <a:rPr lang="en-US" altLang="zh-CN" sz="1600" dirty="0">
                <a:solidFill>
                  <a:srgbClr val="333333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临时挂起某个计算作业 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bresume JOBID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恢复由bstop挂起的作业 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lshosts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查看节点的信息 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bhosts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查看节点的作业使用信息 </a:t>
            </a:r>
            <a:endParaRPr kumimoji="0" lang="zh-CN" altLang="zh-CN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lsload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查看节点的即时负载信息</a:t>
            </a: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 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9672" y="4011910"/>
            <a:ext cx="7991872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/>
          </a:p>
          <a:p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更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详细的内容，请查阅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《LSF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用户手册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下载地址：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1"/>
              </a:rPr>
              <a:t>https://hpc.sustech.edu.cn/ref/lsf_users_guide.pdf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—LSF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作业管理系统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95804" y="2715964"/>
            <a:ext cx="799187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、查看队列对应的节点资源情况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bhosts  hg_skl6148_medium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作业管理系统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12"/>
          <p:cNvSpPr/>
          <p:nvPr/>
        </p:nvSpPr>
        <p:spPr>
          <a:xfrm>
            <a:off x="323414" y="699204"/>
            <a:ext cx="7991872" cy="6451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、查询队列对应节点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情况，先查队列对应的计算节点资源组的名称，</a:t>
            </a:r>
            <a:endParaRPr lang="zh-CN" altLang="en-US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例如：查询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medium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队列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bqueues -l medium</a:t>
            </a:r>
            <a:endParaRPr lang="en-US" altLang="zh-CN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1419225"/>
            <a:ext cx="3510280" cy="1091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3147695"/>
            <a:ext cx="6788785" cy="119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146" y="597046"/>
            <a:ext cx="80232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系统已经配置了丰富的软件,可以使用module avail进行查询,以下为部分软件:</a:t>
            </a:r>
            <a:endParaRPr lang="en-US" altLang="zh-CN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965200"/>
            <a:ext cx="7984490" cy="4029075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软件调用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 idx="4294967295"/>
          </p:nvPr>
        </p:nvSpPr>
        <p:spPr>
          <a:xfrm>
            <a:off x="984152" y="18002"/>
            <a:ext cx="4307928" cy="46551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/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主要内容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36470" y="898525"/>
            <a:ext cx="4607560" cy="4122764"/>
            <a:chOff x="2991047" y="861137"/>
            <a:chExt cx="5815423" cy="6029629"/>
          </a:xfrm>
        </p:grpSpPr>
        <p:grpSp>
          <p:nvGrpSpPr>
            <p:cNvPr id="3" name="组合 2"/>
            <p:cNvGrpSpPr/>
            <p:nvPr/>
          </p:nvGrpSpPr>
          <p:grpSpPr>
            <a:xfrm>
              <a:off x="2991047" y="861137"/>
              <a:ext cx="5815423" cy="5380779"/>
              <a:chOff x="2991047" y="861137"/>
              <a:chExt cx="5815423" cy="5380779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2991047" y="861137"/>
                <a:ext cx="5815423" cy="4731649"/>
                <a:chOff x="2991047" y="1257707"/>
                <a:chExt cx="5815423" cy="5288694"/>
              </a:xfrm>
            </p:grpSpPr>
            <p:sp>
              <p:nvSpPr>
                <p:cNvPr id="31" name="矩形 30"/>
                <p:cNvSpPr/>
                <p:nvPr/>
              </p:nvSpPr>
              <p:spPr>
                <a:xfrm>
                  <a:off x="3939181" y="2079246"/>
                  <a:ext cx="4326826" cy="6923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2020</a:t>
                  </a:r>
                  <a:r>
                    <a:rPr lang="zh-CN" altLang="en-US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年中心职能工作完成情况</a:t>
                  </a:r>
                  <a:endPara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3264474" y="2091726"/>
                  <a:ext cx="413169" cy="6923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2</a:t>
                  </a:r>
                  <a:endPara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矩形: 单圆角 50"/>
                <p:cNvSpPr/>
                <p:nvPr/>
              </p:nvSpPr>
              <p:spPr>
                <a:xfrm rot="10800000">
                  <a:off x="3772472" y="1286147"/>
                  <a:ext cx="5033998" cy="596657"/>
                </a:xfrm>
                <a:prstGeom prst="round1Rect">
                  <a:avLst/>
                </a:prstGeom>
                <a:solidFill>
                  <a:srgbClr val="3F6A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泪滴形 51"/>
                <p:cNvSpPr/>
                <p:nvPr/>
              </p:nvSpPr>
              <p:spPr>
                <a:xfrm>
                  <a:off x="2992565" y="1293649"/>
                  <a:ext cx="608120" cy="591690"/>
                </a:xfrm>
                <a:prstGeom prst="teardrop">
                  <a:avLst/>
                </a:prstGeom>
                <a:solidFill>
                  <a:srgbClr val="3F6A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4005157" y="1301297"/>
                  <a:ext cx="1689900" cy="602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zh-CN" altLang="en-US" sz="1500" b="1" dirty="0">
                      <a:solidFill>
                        <a:schemeClr val="bg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计算中心概况</a:t>
                  </a:r>
                  <a:endParaRPr lang="en-US" altLang="zh-CN" sz="1500" b="1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3122182" y="1257707"/>
                  <a:ext cx="354490" cy="602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sz="15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1</a:t>
                  </a:r>
                  <a:endParaRPr lang="en-US" altLang="zh-CN" sz="15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矩形: 单圆角 52"/>
                <p:cNvSpPr/>
                <p:nvPr/>
              </p:nvSpPr>
              <p:spPr>
                <a:xfrm rot="10800000">
                  <a:off x="3772472" y="2054054"/>
                  <a:ext cx="5033994" cy="596657"/>
                </a:xfrm>
                <a:prstGeom prst="round1Rect">
                  <a:avLst/>
                </a:prstGeom>
                <a:solidFill>
                  <a:srgbClr val="2481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泪滴形 53"/>
                <p:cNvSpPr/>
                <p:nvPr/>
              </p:nvSpPr>
              <p:spPr>
                <a:xfrm>
                  <a:off x="2992565" y="2061556"/>
                  <a:ext cx="608120" cy="591690"/>
                </a:xfrm>
                <a:prstGeom prst="teardrop">
                  <a:avLst/>
                </a:prstGeom>
                <a:solidFill>
                  <a:srgbClr val="2481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矩形 54"/>
                <p:cNvSpPr/>
                <p:nvPr/>
              </p:nvSpPr>
              <p:spPr>
                <a:xfrm>
                  <a:off x="3122182" y="2025613"/>
                  <a:ext cx="354490" cy="602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sz="15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2</a:t>
                  </a:r>
                  <a:endParaRPr lang="en-US" altLang="zh-CN" sz="15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矩形 55"/>
                <p:cNvSpPr/>
                <p:nvPr/>
              </p:nvSpPr>
              <p:spPr>
                <a:xfrm>
                  <a:off x="3939181" y="3623494"/>
                  <a:ext cx="4326826" cy="6923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2020</a:t>
                  </a:r>
                  <a:r>
                    <a:rPr lang="zh-CN" altLang="en-US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年中心职能工作完成情况</a:t>
                  </a:r>
                  <a:endPara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矩形 56"/>
                <p:cNvSpPr/>
                <p:nvPr/>
              </p:nvSpPr>
              <p:spPr>
                <a:xfrm>
                  <a:off x="3264474" y="3635973"/>
                  <a:ext cx="413169" cy="6923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2</a:t>
                  </a:r>
                  <a:endPara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矩形: 单圆角 57"/>
                <p:cNvSpPr/>
                <p:nvPr/>
              </p:nvSpPr>
              <p:spPr>
                <a:xfrm rot="10800000">
                  <a:off x="3772472" y="2830395"/>
                  <a:ext cx="5033995" cy="596657"/>
                </a:xfrm>
                <a:prstGeom prst="round1Rect">
                  <a:avLst/>
                </a:prstGeom>
                <a:solidFill>
                  <a:srgbClr val="3F6A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泪滴形 58"/>
                <p:cNvSpPr/>
                <p:nvPr/>
              </p:nvSpPr>
              <p:spPr>
                <a:xfrm>
                  <a:off x="2992565" y="2837897"/>
                  <a:ext cx="608120" cy="591690"/>
                </a:xfrm>
                <a:prstGeom prst="teardrop">
                  <a:avLst/>
                </a:prstGeom>
                <a:solidFill>
                  <a:srgbClr val="3F6A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矩形 59"/>
                <p:cNvSpPr/>
                <p:nvPr/>
              </p:nvSpPr>
              <p:spPr>
                <a:xfrm>
                  <a:off x="4005157" y="2846742"/>
                  <a:ext cx="1673557" cy="602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zh-CN" altLang="en-US" sz="1500" b="1" dirty="0">
                      <a:solidFill>
                        <a:schemeClr val="bg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  <a:sym typeface="+mn-ea"/>
                    </a:rPr>
                    <a:t>集群配置情况</a:t>
                  </a:r>
                  <a:endParaRPr lang="zh-CN" altLang="en-US" sz="1500" b="1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矩形 60"/>
                <p:cNvSpPr/>
                <p:nvPr/>
              </p:nvSpPr>
              <p:spPr>
                <a:xfrm>
                  <a:off x="3122182" y="2801956"/>
                  <a:ext cx="354490" cy="602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sz="15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3</a:t>
                  </a:r>
                  <a:endParaRPr lang="en-US" altLang="zh-CN" sz="15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矩形: 单圆角 61"/>
                <p:cNvSpPr/>
                <p:nvPr/>
              </p:nvSpPr>
              <p:spPr>
                <a:xfrm rot="10800000">
                  <a:off x="3772472" y="3598302"/>
                  <a:ext cx="5033996" cy="596657"/>
                </a:xfrm>
                <a:prstGeom prst="round1Rect">
                  <a:avLst/>
                </a:prstGeom>
                <a:solidFill>
                  <a:srgbClr val="2481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泪滴形 62"/>
                <p:cNvSpPr/>
                <p:nvPr/>
              </p:nvSpPr>
              <p:spPr>
                <a:xfrm>
                  <a:off x="2992565" y="3605804"/>
                  <a:ext cx="608120" cy="591690"/>
                </a:xfrm>
                <a:prstGeom prst="teardrop">
                  <a:avLst/>
                </a:prstGeom>
                <a:solidFill>
                  <a:srgbClr val="2481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矩形 63"/>
                <p:cNvSpPr/>
                <p:nvPr/>
              </p:nvSpPr>
              <p:spPr>
                <a:xfrm>
                  <a:off x="3122182" y="3569863"/>
                  <a:ext cx="354490" cy="602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sz="15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4</a:t>
                  </a:r>
                  <a:endParaRPr lang="en-US" altLang="zh-CN" sz="15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矩形 64"/>
                <p:cNvSpPr/>
                <p:nvPr/>
              </p:nvSpPr>
              <p:spPr>
                <a:xfrm>
                  <a:off x="3939181" y="5158510"/>
                  <a:ext cx="4326826" cy="6923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2020</a:t>
                  </a:r>
                  <a:r>
                    <a:rPr lang="zh-CN" altLang="en-US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年中心职能工作完成情况</a:t>
                  </a:r>
                  <a:endPara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矩形 67"/>
                <p:cNvSpPr/>
                <p:nvPr/>
              </p:nvSpPr>
              <p:spPr>
                <a:xfrm>
                  <a:off x="3264474" y="5170991"/>
                  <a:ext cx="413169" cy="6923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2</a:t>
                  </a:r>
                  <a:endPara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矩形: 单圆角 70"/>
                <p:cNvSpPr/>
                <p:nvPr/>
              </p:nvSpPr>
              <p:spPr>
                <a:xfrm rot="10800000">
                  <a:off x="3772472" y="4365411"/>
                  <a:ext cx="5033997" cy="596657"/>
                </a:xfrm>
                <a:prstGeom prst="round1Rect">
                  <a:avLst/>
                </a:prstGeom>
                <a:solidFill>
                  <a:srgbClr val="3F6A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" name="泪滴形 72"/>
                <p:cNvSpPr/>
                <p:nvPr/>
              </p:nvSpPr>
              <p:spPr>
                <a:xfrm>
                  <a:off x="2992565" y="4372913"/>
                  <a:ext cx="608120" cy="591690"/>
                </a:xfrm>
                <a:prstGeom prst="teardrop">
                  <a:avLst/>
                </a:prstGeom>
                <a:solidFill>
                  <a:srgbClr val="3F6A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矩形 74"/>
                <p:cNvSpPr/>
                <p:nvPr/>
              </p:nvSpPr>
              <p:spPr>
                <a:xfrm>
                  <a:off x="4005157" y="4395973"/>
                  <a:ext cx="1673557" cy="602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zh-CN" altLang="en-US" sz="1500" b="1" dirty="0">
                      <a:solidFill>
                        <a:schemeClr val="bg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作业</a:t>
                  </a:r>
                  <a:r>
                    <a:rPr lang="zh-CN" altLang="en-US" sz="1500" b="1" dirty="0">
                      <a:solidFill>
                        <a:schemeClr val="bg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管理系统</a:t>
                  </a:r>
                  <a:endParaRPr lang="zh-CN" altLang="en-US" sz="1500" b="1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矩形 77"/>
                <p:cNvSpPr/>
                <p:nvPr/>
              </p:nvSpPr>
              <p:spPr>
                <a:xfrm>
                  <a:off x="3122182" y="4336972"/>
                  <a:ext cx="354490" cy="602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sz="15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5</a:t>
                  </a:r>
                  <a:endParaRPr lang="en-US" altLang="zh-CN" sz="15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矩形: 单圆角 81"/>
                <p:cNvSpPr/>
                <p:nvPr/>
              </p:nvSpPr>
              <p:spPr>
                <a:xfrm rot="10800000">
                  <a:off x="3772472" y="5133318"/>
                  <a:ext cx="5033998" cy="596657"/>
                </a:xfrm>
                <a:prstGeom prst="round1Rect">
                  <a:avLst/>
                </a:prstGeom>
                <a:solidFill>
                  <a:srgbClr val="2481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泪滴形 82"/>
                <p:cNvSpPr/>
                <p:nvPr/>
              </p:nvSpPr>
              <p:spPr>
                <a:xfrm>
                  <a:off x="2992565" y="5140820"/>
                  <a:ext cx="608120" cy="591690"/>
                </a:xfrm>
                <a:prstGeom prst="teardrop">
                  <a:avLst/>
                </a:prstGeom>
                <a:solidFill>
                  <a:srgbClr val="2481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3122182" y="5104878"/>
                  <a:ext cx="354490" cy="602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sz="15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6</a:t>
                  </a:r>
                  <a:endParaRPr lang="en-US" altLang="zh-CN" sz="15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矩形 85"/>
                <p:cNvSpPr/>
                <p:nvPr/>
              </p:nvSpPr>
              <p:spPr>
                <a:xfrm>
                  <a:off x="4005157" y="2089635"/>
                  <a:ext cx="1919621" cy="602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zh-CN" altLang="en-US" sz="1500" b="1" dirty="0">
                      <a:solidFill>
                        <a:schemeClr val="bg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充值收费手册</a:t>
                  </a:r>
                  <a:r>
                    <a:rPr lang="zh-CN" altLang="en-US" sz="1500" b="1" dirty="0">
                      <a:solidFill>
                        <a:schemeClr val="bg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等</a:t>
                  </a:r>
                  <a:endParaRPr lang="zh-CN" altLang="en-US" sz="1500" b="1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矩形 86"/>
                <p:cNvSpPr/>
                <p:nvPr/>
              </p:nvSpPr>
              <p:spPr>
                <a:xfrm>
                  <a:off x="4004899" y="3628578"/>
                  <a:ext cx="2478928" cy="602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sz="1500" b="1" dirty="0">
                      <a:solidFill>
                        <a:schemeClr val="bg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lammps</a:t>
                  </a:r>
                  <a:r>
                    <a:rPr lang="zh-CN" altLang="en-US" sz="1500" b="1" dirty="0">
                      <a:solidFill>
                        <a:schemeClr val="bg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安装</a:t>
                  </a:r>
                  <a:endParaRPr lang="zh-CN" altLang="en-US" sz="1500" b="1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4005157" y="5106416"/>
                  <a:ext cx="1192650" cy="602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zh-CN" altLang="en-US" sz="1500" b="1" dirty="0">
                      <a:solidFill>
                        <a:schemeClr val="bg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软件</a:t>
                  </a:r>
                  <a:r>
                    <a:rPr lang="zh-CN" altLang="en-US" sz="1500" b="1" dirty="0">
                      <a:solidFill>
                        <a:schemeClr val="bg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列表</a:t>
                  </a:r>
                  <a:endParaRPr lang="zh-CN" altLang="en-US" sz="1500" b="1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矩形: 单圆角 70"/>
                <p:cNvSpPr/>
                <p:nvPr/>
              </p:nvSpPr>
              <p:spPr>
                <a:xfrm rot="10800000">
                  <a:off x="3770954" y="5934762"/>
                  <a:ext cx="5035511" cy="596657"/>
                </a:xfrm>
                <a:prstGeom prst="round1Rect">
                  <a:avLst/>
                </a:prstGeom>
                <a:solidFill>
                  <a:srgbClr val="3F6A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泪滴形 34"/>
                <p:cNvSpPr/>
                <p:nvPr/>
              </p:nvSpPr>
              <p:spPr>
                <a:xfrm>
                  <a:off x="2991047" y="5942264"/>
                  <a:ext cx="608120" cy="591690"/>
                </a:xfrm>
                <a:prstGeom prst="teardrop">
                  <a:avLst/>
                </a:prstGeom>
                <a:solidFill>
                  <a:srgbClr val="3F6A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3129717" y="5904639"/>
                  <a:ext cx="354490" cy="602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t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altLang="zh-CN" sz="15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7</a:t>
                  </a:r>
                  <a:endParaRPr lang="en-US" altLang="zh-CN" sz="15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4005347" y="5944341"/>
                  <a:ext cx="2394918" cy="602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 fontAlgn="t">
                    <a:lnSpc>
                      <a:spcPct val="120000"/>
                    </a:lnSpc>
                    <a:buClr>
                      <a:schemeClr val="tx1"/>
                    </a:buClr>
                  </a:pPr>
                  <a:r>
                    <a:rPr lang="zh-CN" altLang="en-US" sz="1500" b="1" dirty="0">
                      <a:solidFill>
                        <a:schemeClr val="bg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上机规范与作业</a:t>
                  </a:r>
                  <a:r>
                    <a:rPr lang="zh-CN" altLang="en-US" sz="1500" b="1" dirty="0">
                      <a:solidFill>
                        <a:schemeClr val="bg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自查</a:t>
                  </a:r>
                  <a:endParaRPr lang="zh-CN" altLang="en-US" sz="1500" b="1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0" name="矩形 39"/>
              <p:cNvSpPr/>
              <p:nvPr/>
            </p:nvSpPr>
            <p:spPr>
              <a:xfrm>
                <a:off x="3122182" y="5703269"/>
                <a:ext cx="354490" cy="538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t">
                  <a:lnSpc>
                    <a:spcPct val="120000"/>
                  </a:lnSpc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 altLang="zh-CN" sz="15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8</a:t>
                </a:r>
                <a:endParaRPr lang="en-US" altLang="zh-CN" sz="1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3120192" y="6352119"/>
              <a:ext cx="354490" cy="538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>
                <a:lnSpc>
                  <a:spcPct val="120000"/>
                </a:lnSpc>
                <a:spcBef>
                  <a:spcPct val="20000"/>
                </a:spcBef>
                <a:buClr>
                  <a:schemeClr val="tx1"/>
                </a:buClr>
              </a:pPr>
              <a:r>
                <a:rPr lang="en-US" altLang="zh-CN" sz="1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9</a:t>
              </a:r>
              <a:endPara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461" y="2430780"/>
            <a:ext cx="8328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使用</a:t>
            </a:r>
            <a:r>
              <a:rPr lang="en-US" altLang="zh-CN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module load</a:t>
            </a:r>
            <a:r>
              <a:rPr lang="zh-CN" altLang="en-US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可以加载应用模块</a:t>
            </a:r>
            <a:endParaRPr lang="zh-CN" altLang="en-US" b="1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681355"/>
            <a:ext cx="5976620" cy="17494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787968"/>
            <a:ext cx="5832326" cy="12287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23851" y="4138136"/>
            <a:ext cx="8328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使用</a:t>
            </a:r>
            <a:r>
              <a:rPr lang="en-US" altLang="zh-CN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module rm</a:t>
            </a:r>
            <a:r>
              <a:rPr lang="zh-CN" altLang="en-US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可以去掉应用模块。关于</a:t>
            </a:r>
            <a:r>
              <a:rPr lang="en-US" altLang="zh-CN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module</a:t>
            </a:r>
            <a:r>
              <a:rPr lang="zh-CN" altLang="en-US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更多详细信息可以下载手册：</a:t>
            </a:r>
            <a:endParaRPr lang="zh-CN" altLang="en-US" b="1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https://hpc.sustech.edu.cn/manuals/</a:t>
            </a:r>
            <a:r>
              <a:rPr lang="en-US" altLang="zh-CN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太乙</a:t>
            </a:r>
            <a:r>
              <a:rPr lang="en-US" altLang="zh-CN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”Module</a:t>
            </a:r>
            <a:r>
              <a:rPr lang="zh-CN" alt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使用手册</a:t>
            </a:r>
            <a:r>
              <a:rPr lang="en-US" altLang="zh-CN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v1.0.pdf</a:t>
            </a:r>
            <a:endParaRPr lang="en-US" altLang="zh-CN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软件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调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用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--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查询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存储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150" y="617855"/>
            <a:ext cx="848677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课题组配额信息查询 mmlsquota -g ese-zhengcm --block-size auto</a:t>
            </a:r>
            <a:endParaRPr lang="zh-CN" altLang="en-US" sz="1200" b="1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4150" y="2139950"/>
            <a:ext cx="877633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查询用户组work data scratch目录使用情况 lsquota -g ese-zhengcm  -f work data scratch -l</a:t>
            </a:r>
            <a:endParaRPr lang="zh-CN" altLang="en-US" sz="1200" b="1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2427605"/>
            <a:ext cx="6330950" cy="1206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2555" y="3662045"/>
            <a:ext cx="890333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查询个人账户work data scratch 目录使用情况  lsquota -u ese-yangs  -f work data scratch</a:t>
            </a:r>
            <a:endParaRPr lang="zh-CN" altLang="en-US" sz="14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3939540"/>
            <a:ext cx="6338570" cy="643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" y="934720"/>
            <a:ext cx="8118475" cy="118745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804025" y="2499360"/>
            <a:ext cx="2306955" cy="110680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若是启明查询</a:t>
            </a:r>
            <a:r>
              <a:rPr lang="en-US" altLang="zh-CN" sz="1200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work</a:t>
            </a:r>
            <a:r>
              <a:rPr lang="zh-CN" altLang="en-US" sz="1200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目录情况，则</a:t>
            </a:r>
            <a:r>
              <a:rPr lang="en-US" altLang="zh-CN" sz="1200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-f work</a:t>
            </a:r>
            <a:r>
              <a:rPr lang="zh-CN" altLang="en-US" sz="1200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，替换为</a:t>
            </a:r>
            <a:r>
              <a:rPr lang="en-US" altLang="zh-CN" sz="1200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-f  fs01</a:t>
            </a:r>
            <a:r>
              <a:rPr lang="zh-CN" altLang="en-US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zh-CN" altLang="en-US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1200" b="1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1200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例如：</a:t>
            </a:r>
            <a:r>
              <a:rPr lang="zh-CN" altLang="en-US" sz="1200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lsquota -u ese-yangs  -f  fs01 </a:t>
            </a:r>
            <a:endParaRPr lang="zh-CN" altLang="en-US" sz="1200" b="1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24049" y="681424"/>
            <a:ext cx="7991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、查询计算节点的</a:t>
            </a:r>
            <a:r>
              <a:rPr lang="zh-CN" altLang="en-US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残留进程或者作业空跑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zh-CN" altLang="en-US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、负载大于</a:t>
            </a:r>
            <a:r>
              <a:rPr lang="en-US" altLang="zh-CN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45</a:t>
            </a:r>
            <a:r>
              <a:rPr lang="zh-CN" altLang="en-US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r>
              <a:rPr lang="en-US" altLang="zh-CN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、节点使用率大于</a:t>
            </a:r>
            <a:r>
              <a:rPr lang="en-US" altLang="zh-CN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100%</a:t>
            </a:r>
            <a:r>
              <a:rPr lang="zh-CN" altLang="en-US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r>
              <a:rPr lang="en-US" altLang="zh-CN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、节点使用率为</a:t>
            </a:r>
            <a:r>
              <a:rPr lang="en-US" altLang="zh-CN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r>
              <a:rPr lang="zh-CN" altLang="en-US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zh-CN" altLang="en-US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10" y="1383994"/>
            <a:ext cx="8676456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作业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自查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24049" y="681424"/>
            <a:ext cx="799187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、查询计算节点的</a:t>
            </a:r>
            <a:r>
              <a:rPr lang="zh-CN" altLang="en-US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作业空跑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节点使用率为</a:t>
            </a:r>
            <a:r>
              <a:rPr lang="en-US" altLang="zh-CN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r>
              <a:rPr lang="zh-CN" altLang="en-US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zh-CN" altLang="en-US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作业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自查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7995" y="1131570"/>
            <a:ext cx="5718175" cy="28092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28080" y="1635760"/>
            <a:ext cx="254000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mv Be /data/mse-wangx/xiaoxinyang/,/work/mse-wangx/XiaoxinYang，</a:t>
            </a:r>
            <a:endParaRPr lang="zh-CN" altLang="en-US"/>
          </a:p>
          <a:p>
            <a:endParaRPr lang="zh-CN" altLang="en-US"/>
          </a:p>
          <a:p>
            <a:r>
              <a:rPr lang="zh-CN" altLang="en-US" sz="1800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不能对正在运行作业所在目录的路径进行修改</a:t>
            </a:r>
            <a:endParaRPr lang="zh-CN" altLang="en-US" sz="1800" dirty="0" smtClean="0">
              <a:solidFill>
                <a:srgbClr val="0033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4795" y="4353878"/>
            <a:ext cx="8252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让40核在一个节点上运行，可以尽量避免和其他作业共用节点争抢内存资源的情况；如果确实模型的需要核数分散，可将相关信息发送邮件至</a:t>
            </a:r>
            <a:r>
              <a:rPr lang="en-US" altLang="zh-CN" sz="1600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hpc@sustech.edu.cn</a:t>
            </a:r>
            <a:endParaRPr lang="en-US" altLang="zh-CN" sz="1600" dirty="0" smtClean="0">
              <a:solidFill>
                <a:srgbClr val="0033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1" y="681514"/>
            <a:ext cx="5761355" cy="26103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3273743"/>
            <a:ext cx="8535670" cy="9677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616" y="1329690"/>
            <a:ext cx="1495425" cy="1461135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作业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自查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27859" y="677614"/>
            <a:ext cx="7991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、节点内存超了：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现象：作业中断，无提示信息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dirty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dirty="0" err="1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swp</a:t>
            </a:r>
            <a:r>
              <a:rPr lang="zh-CN" altLang="en-US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数值小；</a:t>
            </a:r>
            <a:r>
              <a:rPr lang="en-US" altLang="zh-CN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、节点出现</a:t>
            </a:r>
            <a:r>
              <a:rPr lang="en-US" altLang="zh-CN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out of memory</a:t>
            </a:r>
            <a:r>
              <a:rPr lang="zh-CN" altLang="en-US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信息</a:t>
            </a:r>
            <a:endParaRPr lang="zh-CN" altLang="en-US" dirty="0" smtClean="0">
              <a:solidFill>
                <a:srgbClr val="0033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3618"/>
            <a:ext cx="896448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2" y="3975906"/>
            <a:ext cx="886847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413583" y="3534335"/>
            <a:ext cx="8550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dirty="0" err="1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ssh</a:t>
            </a:r>
            <a:r>
              <a:rPr lang="en-US" altLang="zh-CN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到计算节点；</a:t>
            </a:r>
            <a:r>
              <a:rPr lang="en-US" altLang="zh-CN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dirty="0" err="1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dmesg</a:t>
            </a:r>
            <a:r>
              <a:rPr lang="en-US" altLang="zh-CN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-T </a:t>
            </a:r>
            <a:r>
              <a:rPr lang="zh-CN" altLang="en-US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作业运行的时间出现</a:t>
            </a:r>
            <a:r>
              <a:rPr lang="en-US" altLang="zh-CN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out of memory</a:t>
            </a:r>
            <a:r>
              <a:rPr lang="zh-CN" altLang="en-US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信息</a:t>
            </a:r>
            <a:endParaRPr lang="zh-CN" altLang="en-US" dirty="0" smtClean="0">
              <a:solidFill>
                <a:srgbClr val="0033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作业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自查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672" y="582454"/>
            <a:ext cx="6048672" cy="36247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68193" y="3976295"/>
            <a:ext cx="85509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、节点利用率过低，浪费计算资源。</a:t>
            </a:r>
            <a:endParaRPr lang="zh-CN" altLang="en-US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、申请核数200核，实际使用核数128核，如果您是需要使用128核，由于单个节点是40核，您申请160核即可，避免有一个节点在空跑</a:t>
            </a:r>
            <a:r>
              <a:rPr lang="zh-CN" altLang="en-US" dirty="0" smtClean="0">
                <a:solidFill>
                  <a:schemeClr val="tx2"/>
                </a:solidFill>
              </a:rPr>
              <a:t>。</a:t>
            </a:r>
            <a:endParaRPr lang="zh-CN" altLang="en-US" dirty="0" smtClean="0">
              <a:solidFill>
                <a:schemeClr val="tx2"/>
              </a:solidFill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作业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自查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034" y="699408"/>
            <a:ext cx="5161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不要在登录节点上跑任务！！！</a:t>
            </a:r>
            <a:endParaRPr lang="zh-CN" altLang="en-US" sz="2800" dirty="0" smtClean="0">
              <a:solidFill>
                <a:srgbClr val="0033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67995" y="1275080"/>
            <a:ext cx="4715510" cy="3629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XMJCLFCO6}P(N3[8WVP]D%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485" y="1635760"/>
            <a:ext cx="3615055" cy="2705100"/>
          </a:xfrm>
          <a:prstGeom prst="rect">
            <a:avLst/>
          </a:prstGeom>
        </p:spPr>
      </p:pic>
      <p:sp>
        <p:nvSpPr>
          <p:cNvPr id="6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不要在登录节点上跑任务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使用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启明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2.0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圆角矩形 7"/>
          <p:cNvSpPr/>
          <p:nvPr>
            <p:custDataLst>
              <p:tags r:id="rId1"/>
            </p:custDataLst>
          </p:nvPr>
        </p:nvSpPr>
        <p:spPr>
          <a:xfrm>
            <a:off x="6078855" y="785495"/>
            <a:ext cx="2505075" cy="344487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6078855" y="925195"/>
            <a:ext cx="2464435" cy="35204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根据作业需求，选择相应的队列</a:t>
            </a:r>
            <a:r>
              <a:rPr lang="zh-CN" altLang="en-US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。</a:t>
            </a:r>
            <a:endParaRPr lang="zh-CN" altLang="en-US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endParaRPr lang="zh-CN" altLang="en-US"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Optane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大内存使用量大，速度会下降；</a:t>
            </a:r>
            <a:endParaRPr lang="zh-CN" altLang="en-US"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773X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与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7763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比较，前者有较大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3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级缓存，适合数据访问频繁；</a:t>
            </a:r>
            <a:endParaRPr lang="en-US" altLang="zh-CN"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3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nv-bridge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和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NVLink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比较，前者带宽较小，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GPU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两两互通；</a:t>
            </a:r>
            <a:endParaRPr lang="en-US" altLang="zh-CN"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4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8GPU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卡机配置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NVLink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8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卡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GPU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全联通。</a:t>
            </a:r>
            <a:endParaRPr lang="zh-CN" altLang="en-US"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endParaRPr lang="zh-CN" altLang="en-US"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官网可以下载手册，参考：</a:t>
            </a:r>
            <a:r>
              <a:rPr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https://hpc.sustech.edu.cn/ref/cluster_User_Manual.pdf</a:t>
            </a:r>
            <a:endParaRPr sz="1400" dirty="0" smtClean="0">
              <a:solidFill>
                <a:schemeClr val="tx2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467360" y="627380"/>
          <a:ext cx="5107305" cy="4314190"/>
        </p:xfrm>
        <a:graphic>
          <a:graphicData uri="http://schemas.openxmlformats.org/drawingml/2006/table">
            <a:tbl>
              <a:tblPr/>
              <a:tblGrid>
                <a:gridCol w="518795"/>
                <a:gridCol w="761365"/>
                <a:gridCol w="602615"/>
                <a:gridCol w="1471295"/>
                <a:gridCol w="574675"/>
                <a:gridCol w="1178560"/>
              </a:tblGrid>
              <a:tr h="2406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队列名称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每节点CPU核数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每节点GPU数量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CPU和GPU配置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内存(GB)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0B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节点名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0B4"/>
                    </a:solidFill>
                  </a:tcPr>
                </a:tc>
              </a:tr>
              <a:tr h="1390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dcu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AMD EPYC 7261 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125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b03u07g b03u09g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7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64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Intel 6338/2.0GHz * 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512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b04u[22-39][a-b]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3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ot38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64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Intel 6338/2.0GHz * 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512GB + 2TB Optane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b04u14s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2t50c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64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Intel 8350C/2.6GHz * 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2048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b05u[01-04]s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73x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128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AMD EPYC 7773X/2.2GHz * 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512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b05u23g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63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128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AMD EPYC 7763/2.45GHz * 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512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b05u29a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v3-6t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144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Intel E7-8880v3/2.3GHz * 8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6144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a0[1-2,7-8]u21s、a0[3,4]u24s、a05u05s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8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v3-64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24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Intel Xeon E5-2690v3/2.6GHz * 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64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a0[1,2,7]u[01-20][a-b]、a0[3,6]u[03-23][a-b]、a08u[06-20][a-b]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v3-128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24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Intel Xeon E5-2690v3/2.6GHz * 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128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a[01,02,07,08]u30g、a[03,06]u33g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6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2a100-40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Intel 6230/2.1GHz * 2A100 40GB * 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b05u37g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6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4a100-40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56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Intel 6258R * 2A10040GB *4,NV-Bridge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384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b05u31g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2a100-80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Intel 6230 * 2A100 80GB * 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b05u14g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6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4a100-80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128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AMD EPYC 7763 * 2A100 80GB * 4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512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b04u15g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6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hgx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128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8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AMD EPYC 7763 * 2A100 80GB * 8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1024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b05u17g、b05u08g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0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2v100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Intel 6230 * 2V100 32GB * 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192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b05u35g</a:t>
                      </a:r>
                      <a:endParaRPr lang="en-US" altLang="en-US" sz="7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spec</a:t>
                      </a:r>
                      <a:endParaRPr lang="en-US" altLang="en-US" sz="7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 </a:t>
                      </a:r>
                      <a:endParaRPr lang="en-US" altLang="en-US" sz="700" b="0">
                        <a:latin typeface="仿宋" panose="02010609060101010101" pitchFamily="49" charset="-122"/>
                        <a:ea typeface="仿宋" panose="02010609060101010101" pitchFamily="49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0"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整机找资源，申请使用</a:t>
                      </a:r>
                      <a:endParaRPr lang="en-US" altLang="en-US" sz="700" b="0">
                        <a:latin typeface="仿宋" panose="02010609060101010101" pitchFamily="49" charset="-122"/>
                        <a:ea typeface="仿宋" panose="02010609060101010101" pitchFamily="49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使用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启明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2.0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51460" y="3003550"/>
            <a:ext cx="881634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#BSUB -n 40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表示申请的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CPU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总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核数</a:t>
            </a:r>
            <a:endParaRPr lang="zh-CN" altLang="en-US"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#BSUB -R “span[ptil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e=4]”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表示每个节点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个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cpu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核数</a:t>
            </a:r>
            <a:endParaRPr lang="zh-CN" altLang="en-US"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这两个参数同时出现，表明需要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个节点，结果因为申请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个节点而导致排队，建议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-n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按照实际需要填写，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-R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这个参数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去掉。</a:t>
            </a:r>
            <a:endParaRPr lang="zh-CN" altLang="en-US"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915670"/>
            <a:ext cx="5136515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99592" y="18063"/>
            <a:ext cx="7919085" cy="46545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计算中心基本情况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606376"/>
            <a:ext cx="8496944" cy="359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6000"/>
              </a:lnSpc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中心机房：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慧园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栋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楼；办公室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: 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慧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园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栋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307 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6000"/>
              </a:lnSpc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b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中心主页：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hlinkClick r:id="rId1"/>
              </a:rPr>
              <a:t>http://</a:t>
            </a:r>
            <a:r>
              <a:rPr lang="en-US" altLang="zh-CN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hlinkClick r:id="rId1"/>
              </a:rPr>
              <a:t>hpc.sustech.edu.cn/</a:t>
            </a:r>
            <a:endParaRPr lang="en-US" altLang="zh-CN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6000"/>
              </a:lnSpc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b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咨询</a:t>
            </a:r>
            <a:r>
              <a:rPr lang="zh-CN" altLang="en-US" b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方式</a:t>
            </a:r>
            <a:endParaRPr lang="en-US" altLang="zh-CN" b="1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26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用户服务电话</a:t>
            </a:r>
            <a:r>
              <a:rPr lang="en-US" altLang="zh-CN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: 0755-88015831</a:t>
            </a:r>
            <a:r>
              <a:rPr lang="zh-CN" altLang="en-US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（计算中心谢作扬老师）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 </a:t>
            </a:r>
            <a:endParaRPr lang="en-US" altLang="zh-CN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26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工</a:t>
            </a:r>
            <a:r>
              <a:rPr lang="zh-CN" altLang="en-US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单系统：</a:t>
            </a:r>
            <a:endParaRPr lang="en-US" altLang="zh-CN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26000"/>
              </a:lnSpc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zh-CN" altLang="en-US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登录地址</a:t>
            </a:r>
            <a:r>
              <a:rPr lang="en-US" altLang="zh-CN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dirty="0">
                <a:solidFill>
                  <a:srgbClr val="0066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https://ums.hpc.sustech.edu.cn/</a:t>
            </a:r>
            <a:endParaRPr lang="en-US" altLang="zh-CN" dirty="0">
              <a:solidFill>
                <a:srgbClr val="0066CC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26000"/>
              </a:lnSpc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zh-CN" altLang="en-US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手册</a:t>
            </a:r>
            <a:r>
              <a:rPr lang="en-US" altLang="zh-CN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dirty="0" smtClean="0">
                <a:solidFill>
                  <a:srgbClr val="0066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https://hpc.sustech.edu.cn/ref/HPMS_UserGuide.pdf</a:t>
            </a:r>
            <a:endParaRPr lang="en-US" altLang="zh-CN" dirty="0" smtClean="0">
              <a:solidFill>
                <a:srgbClr val="0066CC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26000"/>
              </a:lnSpc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zh-CN" altLang="en-US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工单系统服务电话</a:t>
            </a:r>
            <a:r>
              <a:rPr lang="en-US" altLang="zh-CN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: 0755-88015833(</a:t>
            </a:r>
            <a:r>
              <a:rPr lang="zh-CN" altLang="en-US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计算中心田玲老师）</a:t>
            </a:r>
            <a:endParaRPr lang="zh-CN" altLang="en-US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使用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启明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2.0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51460" y="3291840"/>
            <a:ext cx="88163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由于启明集群 2v100 是gpu资源队列，如果作业计算需要gpu，在作业脚本增加#BSUB -gpu "num=1"   </a:t>
            </a:r>
            <a:endParaRPr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把#BSUB -R span[ptile=2]</a:t>
            </a:r>
            <a:r>
              <a:rPr 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去掉，</a:t>
            </a:r>
            <a:r>
              <a:rPr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申请</a:t>
            </a:r>
            <a:r>
              <a:rPr 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个</a:t>
            </a:r>
            <a:r>
              <a:rPr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核和</a:t>
            </a:r>
            <a:r>
              <a:rPr 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张gpu卡。</a:t>
            </a:r>
            <a:endParaRPr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627380"/>
            <a:ext cx="5987415" cy="248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使用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启明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2.0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9550" y="3723640"/>
            <a:ext cx="88163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跨节点使用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GPU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，这里总共申请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个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cpu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核心，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块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GPU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卡</a:t>
            </a:r>
            <a:r>
              <a:rPr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个节点，每个节点上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个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cpu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en-US" altLang="zh-CN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块</a:t>
            </a:r>
            <a:r>
              <a:rPr lang="zh-CN" altLang="en-US" sz="1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卡。</a:t>
            </a:r>
            <a:endParaRPr lang="zh-CN" altLang="en-US" sz="1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699770"/>
            <a:ext cx="5873750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Mirror\Work_FJ\组会\述职报告&amp;个人总结\For聘期三\8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537"/>
            <a:ext cx="9144001" cy="182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8"/>
          <a:stretch>
            <a:fillRect/>
          </a:stretch>
        </p:blipFill>
        <p:spPr>
          <a:xfrm>
            <a:off x="0" y="2695444"/>
            <a:ext cx="3268397" cy="21828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62" b="10591"/>
          <a:stretch>
            <a:fillRect/>
          </a:stretch>
        </p:blipFill>
        <p:spPr>
          <a:xfrm>
            <a:off x="4810308" y="1995687"/>
            <a:ext cx="4333692" cy="30339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511"/>
            <a:ext cx="9144000" cy="4114808"/>
          </a:xfrm>
          <a:prstGeom prst="rect">
            <a:avLst/>
          </a:prstGeom>
        </p:spPr>
      </p:pic>
      <p:sp>
        <p:nvSpPr>
          <p:cNvPr id="8" name="标题 1"/>
          <p:cNvSpPr txBox="1"/>
          <p:nvPr/>
        </p:nvSpPr>
        <p:spPr bwMode="auto">
          <a:xfrm>
            <a:off x="3770849" y="2135756"/>
            <a:ext cx="2088232" cy="7240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/>
          <a:lstStyle/>
          <a:p>
            <a:pPr>
              <a:defRPr/>
            </a:pPr>
            <a:r>
              <a:rPr lang="zh-CN" altLang="en-US" sz="4400" b="1" dirty="0">
                <a:solidFill>
                  <a:schemeClr val="tx2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谢 谢！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pic>
        <p:nvPicPr>
          <p:cNvPr id="7" name="Picture 2" descr="E:\Mirror\Work_FJ\win2k&amp;vasp\sustc_HPC\计算中心\ccse\images\微信图片_2019102112294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4" y="69472"/>
            <a:ext cx="2944869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555779"/>
            <a:ext cx="8280920" cy="4123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中心主页：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https://hpc.sustech.edu.cn/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技术服务采购流程(2024年)：</a:t>
            </a:r>
            <a:r>
              <a:rPr lang="zh-CN" altLang="en-US" sz="1800" u="sng" dirty="0" smtClean="0">
                <a:solidFill>
                  <a:srgbClr val="0033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https://hpc.sustech.edu.cn/business/TechnicalServiceProcurementProcess.html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新开账户申请流程指导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2024年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u="sng" dirty="0" smtClean="0">
                <a:solidFill>
                  <a:srgbClr val="0033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hlinkClick r:id="rId2"/>
              </a:rPr>
              <a:t>https://hpc.sustech.edu.cn/business/NewAccountApplicationProcess.html</a:t>
            </a:r>
            <a:r>
              <a:rPr lang="zh-CN" altLang="en-US" u="sng" dirty="0" smtClean="0">
                <a:solidFill>
                  <a:srgbClr val="0033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账户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开通申请表：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https://hpc.sustech.edu.cn/ref/Application.xlsx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常见集群相关用户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问答FAQ：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https://hpc.sustech.edu.cn/userguide.html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用户手册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启明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2.0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和太乙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800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https://hpc.sustech.edu.cn/ref/cluster_User_Manual.pdf</a:t>
            </a:r>
            <a:endParaRPr lang="en-US" altLang="zh-CN" sz="1800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作业管理系统手册：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https://hpc.sustech.edu.cn/ref/lsf_users_guide.pdf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驻场值班排班表及值班人员联系方式：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>
              <a:buFont typeface="Arial" panose="020B0604020202020204" pitchFamily="34" charset="0"/>
              <a:buNone/>
            </a:pPr>
            <a:r>
              <a:rPr lang="en-US" altLang="zh-CN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altLang="zh-CN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hpc.sustech.edu.cn/ref/onsite.pdf</a:t>
            </a:r>
            <a:r>
              <a:rPr lang="en-US" altLang="zh-CN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用户指导与培训负责人：谢作扬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xiezy@sustech.edu.cn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7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收费标准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--2024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sz="1800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https://hpc.sustech.edu.cn/business/chargingstandard.html</a:t>
            </a:r>
            <a:endParaRPr sz="1800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教学账户申请表：</a:t>
            </a:r>
            <a:r>
              <a:rPr lang="zh-CN" altLang="en-US" sz="1800" u="sng" dirty="0">
                <a:solidFill>
                  <a:srgbClr val="0033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https://hpc.sustech.edu.cn/ref/Teaching_account_application_template.xlsx</a:t>
            </a:r>
            <a:endParaRPr lang="zh-CN" altLang="en-US" sz="1800" u="sng" dirty="0">
              <a:solidFill>
                <a:srgbClr val="0033CC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充值收费手册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等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3714" y="1924032"/>
          <a:ext cx="4680585" cy="3582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284"/>
                <a:gridCol w="518853"/>
                <a:gridCol w="1804437"/>
                <a:gridCol w="690198"/>
                <a:gridCol w="961752"/>
              </a:tblGrid>
              <a:tr h="38827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太乙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总计算资源</a:t>
                      </a:r>
                      <a:endParaRPr lang="zh-CN" altLang="en-US" sz="14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329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b="1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节点</a:t>
                      </a:r>
                      <a:r>
                        <a:rPr lang="zh-CN" altLang="en-US" sz="900" b="1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类型</a:t>
                      </a:r>
                      <a:endParaRPr lang="zh-CN" sz="8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900" b="1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900" b="1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数量</a:t>
                      </a:r>
                      <a:endParaRPr lang="zh-CN" sz="9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E6B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b="1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单节点配置</a:t>
                      </a:r>
                      <a:endParaRPr lang="zh-CN" sz="9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9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总核心数</a:t>
                      </a:r>
                      <a:endParaRPr lang="zh-CN" altLang="zh-CN" sz="9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9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总核时数</a:t>
                      </a:r>
                      <a:r>
                        <a:rPr lang="en-US" altLang="zh-CN" sz="9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9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altLang="zh-CN" sz="9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</a:tr>
              <a:tr h="2329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Blade</a:t>
                      </a:r>
                      <a:endParaRPr lang="zh-CN" sz="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815 </a:t>
                      </a:r>
                      <a:r>
                        <a:rPr lang="zh-CN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台</a:t>
                      </a:r>
                      <a:endParaRPr lang="zh-CN" sz="9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E6B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CPU(SK 6148,20c), 192 GB </a:t>
                      </a:r>
                      <a:endParaRPr lang="zh-CN" sz="9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33144</a:t>
                      </a:r>
                      <a:endParaRPr lang="en-US" altLang="zh-CN" sz="9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cores</a:t>
                      </a:r>
                      <a:endParaRPr lang="zh-CN" sz="9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9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290,341,440</a:t>
                      </a:r>
                      <a:endParaRPr lang="en-US" altLang="zh-CN" sz="9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core</a:t>
                      </a:r>
                      <a:r>
                        <a:rPr lang="en-US" altLang="zh-CN" sz="900" kern="1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·hour</a:t>
                      </a:r>
                      <a:endParaRPr lang="zh-CN" altLang="zh-CN" sz="9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</a:tr>
              <a:tr h="2329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Fat</a:t>
                      </a:r>
                      <a:endParaRPr lang="zh-CN" sz="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zh-CN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台</a:t>
                      </a:r>
                      <a:endParaRPr lang="zh-CN" sz="9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E6B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CN" alt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CPU (SK 8160,24c), 6 TB</a:t>
                      </a:r>
                      <a:endParaRPr lang="zh-CN" sz="9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  <a:tc vMerge="1">
                  <a:tcPr/>
                </a:tc>
                <a:tc vMerge="1">
                  <a:tcPr/>
                </a:tc>
              </a:tr>
              <a:tr h="3882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GPU</a:t>
                      </a:r>
                      <a:endParaRPr lang="zh-CN" sz="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4</a:t>
                      </a:r>
                      <a:r>
                        <a:rPr lang="zh-CN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台</a:t>
                      </a:r>
                      <a:endParaRPr lang="zh-CN" sz="9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E6B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CPU(SK 6148,20c), 384 GB, 2</a:t>
                      </a:r>
                      <a:r>
                        <a:rPr lang="zh-CN" alt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GPU(V100)</a:t>
                      </a:r>
                      <a:endParaRPr lang="zh-CN" sz="9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  <a:tc vMerge="1">
                  <a:tcPr/>
                </a:tc>
                <a:tc vMerge="1">
                  <a:tcPr/>
                </a:tc>
              </a:tr>
              <a:tr h="2329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Storage</a:t>
                      </a:r>
                      <a:endParaRPr lang="zh-CN" sz="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5.5 PB</a:t>
                      </a:r>
                      <a:endParaRPr lang="zh-CN" sz="9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E6B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GPFS, </a:t>
                      </a:r>
                      <a:r>
                        <a:rPr lang="en-US" altLang="zh-CN" sz="900" kern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IOzone</a:t>
                      </a:r>
                      <a:r>
                        <a:rPr lang="en-US" altLang="zh-CN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900" kern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≥ </a:t>
                      </a:r>
                      <a:r>
                        <a:rPr lang="en-US" sz="900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40 GB/s</a:t>
                      </a:r>
                      <a:endParaRPr lang="zh-CN" sz="9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9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9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9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9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rgbClr val="0E6B9A"/>
                    </a:solidFill>
                  </a:tcPr>
                </a:tc>
              </a:tr>
            </a:tbl>
          </a:graphicData>
        </a:graphic>
      </p:graphicFrame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927" y="4008712"/>
            <a:ext cx="1315295" cy="8784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8"/>
          <a:stretch>
            <a:fillRect/>
          </a:stretch>
        </p:blipFill>
        <p:spPr>
          <a:xfrm>
            <a:off x="292222" y="3796719"/>
            <a:ext cx="1683776" cy="11245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62" b="10591"/>
          <a:stretch>
            <a:fillRect/>
          </a:stretch>
        </p:blipFill>
        <p:spPr>
          <a:xfrm>
            <a:off x="2111826" y="3665172"/>
            <a:ext cx="2061494" cy="1443198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899592" y="18002"/>
            <a:ext cx="7848872" cy="465516"/>
          </a:xfrm>
          <a:prstGeom prst="rect">
            <a:avLst/>
          </a:prstGeom>
        </p:spPr>
        <p:txBody>
          <a:bodyPr lIns="91428" tIns="45714" rIns="91428" bIns="45714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kern="1200" baseline="0">
                <a:solidFill>
                  <a:schemeClr val="tx2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平台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基本架构和资源</a:t>
            </a:r>
            <a:endParaRPr lang="zh-CN" altLang="en-US" sz="2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84889" y="627534"/>
            <a:ext cx="3888431" cy="3207010"/>
            <a:chOff x="251520" y="771554"/>
            <a:chExt cx="6783460" cy="3960436"/>
          </a:xfrm>
        </p:grpSpPr>
        <p:cxnSp>
          <p:nvCxnSpPr>
            <p:cNvPr id="19" name="直线连接符 79"/>
            <p:cNvCxnSpPr>
              <a:stCxn id="71" idx="0"/>
            </p:cNvCxnSpPr>
            <p:nvPr/>
          </p:nvCxnSpPr>
          <p:spPr>
            <a:xfrm flipV="1">
              <a:off x="1186593" y="2270533"/>
              <a:ext cx="0" cy="239937"/>
            </a:xfrm>
            <a:prstGeom prst="line">
              <a:avLst/>
            </a:prstGeom>
            <a:noFill/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直线连接符 79"/>
            <p:cNvCxnSpPr>
              <a:stCxn id="62" idx="0"/>
            </p:cNvCxnSpPr>
            <p:nvPr/>
          </p:nvCxnSpPr>
          <p:spPr>
            <a:xfrm flipH="1" flipV="1">
              <a:off x="2805613" y="2270535"/>
              <a:ext cx="2574" cy="233358"/>
            </a:xfrm>
            <a:prstGeom prst="line">
              <a:avLst/>
            </a:prstGeom>
            <a:noFill/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" name="直线连接符 79"/>
            <p:cNvCxnSpPr>
              <a:stCxn id="53" idx="0"/>
            </p:cNvCxnSpPr>
            <p:nvPr/>
          </p:nvCxnSpPr>
          <p:spPr>
            <a:xfrm flipH="1" flipV="1">
              <a:off x="4433123" y="2270533"/>
              <a:ext cx="2574" cy="217420"/>
            </a:xfrm>
            <a:prstGeom prst="line">
              <a:avLst/>
            </a:prstGeom>
            <a:noFill/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直线连接符 79"/>
            <p:cNvCxnSpPr>
              <a:stCxn id="44" idx="0"/>
            </p:cNvCxnSpPr>
            <p:nvPr/>
          </p:nvCxnSpPr>
          <p:spPr>
            <a:xfrm flipV="1">
              <a:off x="6085199" y="2270533"/>
              <a:ext cx="0" cy="210843"/>
            </a:xfrm>
            <a:prstGeom prst="line">
              <a:avLst/>
            </a:prstGeom>
            <a:noFill/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直线连接符 79"/>
            <p:cNvCxnSpPr>
              <a:endCxn id="31" idx="2"/>
            </p:cNvCxnSpPr>
            <p:nvPr/>
          </p:nvCxnSpPr>
          <p:spPr>
            <a:xfrm flipV="1">
              <a:off x="3621941" y="2078517"/>
              <a:ext cx="0" cy="192016"/>
            </a:xfrm>
            <a:prstGeom prst="line">
              <a:avLst/>
            </a:prstGeom>
            <a:noFill/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25" name="组合 24"/>
            <p:cNvGrpSpPr/>
            <p:nvPr/>
          </p:nvGrpSpPr>
          <p:grpSpPr>
            <a:xfrm>
              <a:off x="251520" y="771554"/>
              <a:ext cx="6783460" cy="3960436"/>
              <a:chOff x="251520" y="771554"/>
              <a:chExt cx="6783460" cy="3960436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323528" y="2366454"/>
                <a:ext cx="6629242" cy="2261615"/>
                <a:chOff x="323529" y="1707654"/>
                <a:chExt cx="6629242" cy="2261615"/>
              </a:xfrm>
            </p:grpSpPr>
            <p:grpSp>
              <p:nvGrpSpPr>
                <p:cNvPr id="37" name="组合 36"/>
                <p:cNvGrpSpPr/>
                <p:nvPr/>
              </p:nvGrpSpPr>
              <p:grpSpPr>
                <a:xfrm>
                  <a:off x="360205" y="1822576"/>
                  <a:ext cx="6516051" cy="1760645"/>
                  <a:chOff x="353727" y="1822576"/>
                  <a:chExt cx="7710829" cy="1760645"/>
                </a:xfrm>
              </p:grpSpPr>
              <p:grpSp>
                <p:nvGrpSpPr>
                  <p:cNvPr id="40" name="组合 39"/>
                  <p:cNvGrpSpPr/>
                  <p:nvPr/>
                </p:nvGrpSpPr>
                <p:grpSpPr>
                  <a:xfrm>
                    <a:off x="353727" y="1851670"/>
                    <a:ext cx="2065765" cy="1731551"/>
                    <a:chOff x="350726" y="1851670"/>
                    <a:chExt cx="2213984" cy="1731551"/>
                  </a:xfrm>
                </p:grpSpPr>
                <p:sp>
                  <p:nvSpPr>
                    <p:cNvPr id="71" name="圆角矩形 19"/>
                    <p:cNvSpPr/>
                    <p:nvPr/>
                  </p:nvSpPr>
                  <p:spPr>
                    <a:xfrm>
                      <a:off x="395536" y="1851670"/>
                      <a:ext cx="2006539" cy="1731551"/>
                    </a:xfrm>
                    <a:prstGeom prst="roundRect">
                      <a:avLst>
                        <a:gd name="adj" fmla="val 7838"/>
                      </a:avLst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 w="12700" cap="flat">
                      <a:solidFill>
                        <a:srgbClr val="4A7EBB"/>
                      </a:solidFill>
                      <a:miter lim="400000"/>
                    </a:ln>
                    <a:effectLst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400" tIns="50800" rIns="50800" bIns="50800" numCol="1" spcCol="38100" rtlCol="0" anchor="ctr">
                      <a:noAutofit/>
                    </a:bodyPr>
                    <a:lstStyle/>
                    <a:p>
                      <a:pPr algn="ctr" defTabSz="825500"/>
                      <a:endParaRPr lang="zh-CN" altLang="en-US" sz="3200">
                        <a:solidFill>
                          <a:srgbClr val="FFFFFF"/>
                        </a:solidFill>
                        <a:sym typeface="Helvetica Light"/>
                      </a:endParaRPr>
                    </a:p>
                  </p:txBody>
                </p:sp>
                <p:grpSp>
                  <p:nvGrpSpPr>
                    <p:cNvPr id="72" name="组合 71"/>
                    <p:cNvGrpSpPr/>
                    <p:nvPr/>
                  </p:nvGrpSpPr>
                  <p:grpSpPr>
                    <a:xfrm>
                      <a:off x="512077" y="2343699"/>
                      <a:ext cx="1683659" cy="1092147"/>
                      <a:chOff x="6457547" y="3588068"/>
                      <a:chExt cx="3858219" cy="2122377"/>
                    </a:xfrm>
                  </p:grpSpPr>
                  <p:pic>
                    <p:nvPicPr>
                      <p:cNvPr id="74" name="图形 73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31821" y="3588068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5" name="图形 74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291246" y="3730691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6" name="图形 75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950671" y="3858020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7" name="图形 76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457547" y="4075398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8" name="图形 77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116972" y="4218021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9" name="图形 78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776397" y="4345350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73" name="文本框 72"/>
                    <p:cNvSpPr txBox="1"/>
                    <p:nvPr/>
                  </p:nvSpPr>
                  <p:spPr>
                    <a:xfrm>
                      <a:off x="350726" y="1876065"/>
                      <a:ext cx="2213984" cy="335739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defTabSz="825500"/>
                      <a:r>
                        <a:rPr lang="zh-CN" altLang="en-US" sz="1100" b="1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Helvetica Light"/>
                        </a:rPr>
                        <a:t>科学计算平台</a:t>
                      </a:r>
                      <a:endParaRPr lang="zh-CN" altLang="en-US" sz="11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Helvetica Light"/>
                      </a:endParaRPr>
                    </a:p>
                  </p:txBody>
                </p:sp>
              </p:grpSp>
              <p:grpSp>
                <p:nvGrpSpPr>
                  <p:cNvPr id="41" name="组合 40"/>
                  <p:cNvGrpSpPr/>
                  <p:nvPr/>
                </p:nvGrpSpPr>
                <p:grpSpPr>
                  <a:xfrm>
                    <a:off x="2304132" y="1845093"/>
                    <a:ext cx="1959068" cy="1731551"/>
                    <a:chOff x="384462" y="1851670"/>
                    <a:chExt cx="2099631" cy="1731551"/>
                  </a:xfrm>
                </p:grpSpPr>
                <p:sp>
                  <p:nvSpPr>
                    <p:cNvPr id="62" name="圆角矩形 19"/>
                    <p:cNvSpPr/>
                    <p:nvPr/>
                  </p:nvSpPr>
                  <p:spPr>
                    <a:xfrm>
                      <a:off x="395536" y="1851670"/>
                      <a:ext cx="2006539" cy="1731551"/>
                    </a:xfrm>
                    <a:prstGeom prst="roundRect">
                      <a:avLst>
                        <a:gd name="adj" fmla="val 7838"/>
                      </a:avLst>
                    </a:prstGeom>
                    <a:solidFill>
                      <a:srgbClr val="EBF1DE"/>
                    </a:solidFill>
                    <a:ln w="12700" cap="flat">
                      <a:solidFill>
                        <a:srgbClr val="4A7EBB"/>
                      </a:solidFill>
                      <a:prstDash val="sysDash"/>
                      <a:miter lim="400000"/>
                    </a:ln>
                    <a:effectLst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400" tIns="50800" rIns="50800" bIns="50800" numCol="1" spcCol="38100" rtlCol="0" anchor="ctr">
                      <a:noAutofit/>
                    </a:bodyPr>
                    <a:lstStyle/>
                    <a:p>
                      <a:pPr algn="ctr" defTabSz="825500"/>
                      <a:endParaRPr lang="zh-CN" altLang="en-US" sz="3200">
                        <a:solidFill>
                          <a:srgbClr val="FFFFFF"/>
                        </a:solidFill>
                        <a:sym typeface="Helvetica Light"/>
                      </a:endParaRPr>
                    </a:p>
                  </p:txBody>
                </p:sp>
                <p:grpSp>
                  <p:nvGrpSpPr>
                    <p:cNvPr id="63" name="组合 62"/>
                    <p:cNvGrpSpPr/>
                    <p:nvPr/>
                  </p:nvGrpSpPr>
                  <p:grpSpPr>
                    <a:xfrm>
                      <a:off x="512077" y="2343699"/>
                      <a:ext cx="1683659" cy="1092147"/>
                      <a:chOff x="6457547" y="3588068"/>
                      <a:chExt cx="3858219" cy="2122377"/>
                    </a:xfrm>
                  </p:grpSpPr>
                  <p:pic>
                    <p:nvPicPr>
                      <p:cNvPr id="65" name="图形 64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31821" y="3588068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6" name="图形 65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291246" y="3730691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7" name="图形 66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950671" y="3858020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8" name="图形 67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457547" y="4075398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9" name="图形 68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116972" y="4218021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0" name="图形 69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776397" y="4345350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64" name="文本框 63"/>
                    <p:cNvSpPr txBox="1"/>
                    <p:nvPr/>
                  </p:nvSpPr>
                  <p:spPr>
                    <a:xfrm>
                      <a:off x="384462" y="1883319"/>
                      <a:ext cx="2099631" cy="335739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none" lIns="50800" tIns="50800" rIns="50800" bIns="50800" numCol="1" spcCol="38100" rtlCol="0" anchor="ctr">
                      <a:spAutoFit/>
                    </a:bodyPr>
                    <a:lstStyle/>
                    <a:p>
                      <a:pPr defTabSz="825500"/>
                      <a:r>
                        <a:rPr lang="zh-CN" altLang="en-US" sz="1100" b="1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Helvetica Light"/>
                        </a:rPr>
                        <a:t>人工智能平台</a:t>
                      </a:r>
                      <a:endParaRPr lang="zh-CN" altLang="en-US" sz="11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Helvetica Light"/>
                      </a:endParaRPr>
                    </a:p>
                  </p:txBody>
                </p:sp>
              </p:grpSp>
              <p:grpSp>
                <p:nvGrpSpPr>
                  <p:cNvPr id="42" name="组合 41"/>
                  <p:cNvGrpSpPr/>
                  <p:nvPr/>
                </p:nvGrpSpPr>
                <p:grpSpPr>
                  <a:xfrm>
                    <a:off x="4240394" y="1829153"/>
                    <a:ext cx="1872208" cy="1731551"/>
                    <a:chOff x="395536" y="1851670"/>
                    <a:chExt cx="2006539" cy="1731551"/>
                  </a:xfrm>
                </p:grpSpPr>
                <p:sp>
                  <p:nvSpPr>
                    <p:cNvPr id="53" name="圆角矩形 19"/>
                    <p:cNvSpPr/>
                    <p:nvPr/>
                  </p:nvSpPr>
                  <p:spPr>
                    <a:xfrm>
                      <a:off x="395536" y="1851670"/>
                      <a:ext cx="2006539" cy="1731551"/>
                    </a:xfrm>
                    <a:prstGeom prst="roundRect">
                      <a:avLst>
                        <a:gd name="adj" fmla="val 7838"/>
                      </a:avLst>
                    </a:prstGeom>
                    <a:solidFill>
                      <a:srgbClr val="DBEEF4"/>
                    </a:solidFill>
                    <a:ln w="12700" cap="flat">
                      <a:solidFill>
                        <a:srgbClr val="4A7EBB"/>
                      </a:solidFill>
                      <a:prstDash val="sysDash"/>
                      <a:miter lim="400000"/>
                    </a:ln>
                    <a:effectLst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400" tIns="50800" rIns="50800" bIns="50800" numCol="1" spcCol="38100" rtlCol="0" anchor="ctr">
                      <a:noAutofit/>
                    </a:bodyPr>
                    <a:lstStyle/>
                    <a:p>
                      <a:pPr algn="ctr" defTabSz="825500"/>
                      <a:endParaRPr lang="zh-CN" altLang="en-US" sz="3200">
                        <a:solidFill>
                          <a:srgbClr val="FFFFFF"/>
                        </a:solidFill>
                        <a:sym typeface="Helvetica Light"/>
                      </a:endParaRPr>
                    </a:p>
                  </p:txBody>
                </p:sp>
                <p:grpSp>
                  <p:nvGrpSpPr>
                    <p:cNvPr id="54" name="组合 53"/>
                    <p:cNvGrpSpPr/>
                    <p:nvPr/>
                  </p:nvGrpSpPr>
                  <p:grpSpPr>
                    <a:xfrm>
                      <a:off x="512077" y="2343699"/>
                      <a:ext cx="1683659" cy="1092147"/>
                      <a:chOff x="6457547" y="3588068"/>
                      <a:chExt cx="3858219" cy="2122377"/>
                    </a:xfrm>
                  </p:grpSpPr>
                  <p:pic>
                    <p:nvPicPr>
                      <p:cNvPr id="56" name="图形 55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31821" y="3588068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7" name="图形 56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291246" y="3730691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8" name="图形 57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950671" y="3858020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9" name="图形 58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457547" y="4075398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0" name="图形 59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116972" y="4218021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1" name="图形 60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776397" y="4345350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55" name="文本框 54"/>
                    <p:cNvSpPr txBox="1"/>
                    <p:nvPr/>
                  </p:nvSpPr>
                  <p:spPr>
                    <a:xfrm>
                      <a:off x="559156" y="1904398"/>
                      <a:ext cx="1787522" cy="335739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none" lIns="50800" tIns="50800" rIns="50800" bIns="50800" numCol="1" spcCol="38100" rtlCol="0" anchor="ctr">
                      <a:spAutoFit/>
                    </a:bodyPr>
                    <a:lstStyle/>
                    <a:p>
                      <a:pPr defTabSz="825500"/>
                      <a:r>
                        <a:rPr lang="zh-CN" altLang="en-US" sz="1100" b="1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Helvetica Light"/>
                        </a:rPr>
                        <a:t>大数据平台</a:t>
                      </a:r>
                      <a:endParaRPr lang="zh-CN" altLang="en-US" sz="11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Helvetica Light"/>
                      </a:endParaRPr>
                    </a:p>
                  </p:txBody>
                </p:sp>
              </p:grpSp>
              <p:grpSp>
                <p:nvGrpSpPr>
                  <p:cNvPr id="43" name="组合 42"/>
                  <p:cNvGrpSpPr/>
                  <p:nvPr/>
                </p:nvGrpSpPr>
                <p:grpSpPr>
                  <a:xfrm>
                    <a:off x="6192348" y="1822576"/>
                    <a:ext cx="1872208" cy="1731551"/>
                    <a:chOff x="395536" y="1851670"/>
                    <a:chExt cx="2006539" cy="1731551"/>
                  </a:xfrm>
                </p:grpSpPr>
                <p:sp>
                  <p:nvSpPr>
                    <p:cNvPr id="44" name="圆角矩形 19"/>
                    <p:cNvSpPr/>
                    <p:nvPr/>
                  </p:nvSpPr>
                  <p:spPr>
                    <a:xfrm>
                      <a:off x="395536" y="1851670"/>
                      <a:ext cx="2006539" cy="1731551"/>
                    </a:xfrm>
                    <a:prstGeom prst="roundRect">
                      <a:avLst>
                        <a:gd name="adj" fmla="val 7838"/>
                      </a:avLst>
                    </a:prstGeom>
                    <a:solidFill>
                      <a:srgbClr val="E6E0EC"/>
                    </a:solidFill>
                    <a:ln w="12700" cap="flat">
                      <a:solidFill>
                        <a:srgbClr val="4A7EBB"/>
                      </a:solidFill>
                      <a:prstDash val="sysDash"/>
                      <a:miter lim="400000"/>
                    </a:ln>
                    <a:effectLst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400" tIns="50800" rIns="50800" bIns="50800" numCol="1" spcCol="38100" rtlCol="0" anchor="ctr">
                      <a:noAutofit/>
                    </a:bodyPr>
                    <a:lstStyle/>
                    <a:p>
                      <a:pPr algn="ctr" defTabSz="825500"/>
                      <a:endParaRPr lang="zh-CN" altLang="en-US" sz="3200">
                        <a:solidFill>
                          <a:srgbClr val="FFFFFF"/>
                        </a:solidFill>
                        <a:sym typeface="Helvetica Light"/>
                      </a:endParaRPr>
                    </a:p>
                  </p:txBody>
                </p:sp>
                <p:grpSp>
                  <p:nvGrpSpPr>
                    <p:cNvPr id="45" name="组合 44"/>
                    <p:cNvGrpSpPr/>
                    <p:nvPr/>
                  </p:nvGrpSpPr>
                  <p:grpSpPr>
                    <a:xfrm>
                      <a:off x="512077" y="2343699"/>
                      <a:ext cx="1683659" cy="1092147"/>
                      <a:chOff x="6457547" y="3588068"/>
                      <a:chExt cx="3858219" cy="2122377"/>
                    </a:xfrm>
                  </p:grpSpPr>
                  <p:pic>
                    <p:nvPicPr>
                      <p:cNvPr id="47" name="图形 46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31821" y="3588068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8" name="图形 47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291246" y="3730691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9" name="图形 48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950671" y="3858020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0" name="图形 49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457547" y="4075398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1" name="图形 50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116972" y="4218021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2" name="图形 51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776397" y="4345350"/>
                        <a:ext cx="1365095" cy="1365095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46" name="文本框 45"/>
                    <p:cNvSpPr txBox="1"/>
                    <p:nvPr/>
                  </p:nvSpPr>
                  <p:spPr>
                    <a:xfrm>
                      <a:off x="480311" y="1899331"/>
                      <a:ext cx="1885813" cy="335739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defTabSz="825500"/>
                      <a:r>
                        <a:rPr lang="zh-CN" altLang="en-US" sz="1100" b="1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Helvetica Light"/>
                        </a:rPr>
                        <a:t>云计算平台</a:t>
                      </a:r>
                      <a:endParaRPr lang="zh-CN" altLang="en-US" sz="11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  <a:sym typeface="Helvetica Light"/>
                      </a:endParaRPr>
                    </a:p>
                  </p:txBody>
                </p:sp>
              </p:grpSp>
            </p:grpSp>
            <p:sp>
              <p:nvSpPr>
                <p:cNvPr id="38" name="矩形 37"/>
                <p:cNvSpPr/>
                <p:nvPr/>
              </p:nvSpPr>
              <p:spPr>
                <a:xfrm>
                  <a:off x="323529" y="1707654"/>
                  <a:ext cx="6629242" cy="2088232"/>
                </a:xfrm>
                <a:prstGeom prst="rect">
                  <a:avLst/>
                </a:prstGeom>
                <a:noFill/>
                <a:ln w="12700" cap="flat">
                  <a:solidFill>
                    <a:srgbClr val="4A7EBB"/>
                  </a:solidFill>
                  <a:prstDash val="dash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400" tIns="50800" rIns="50800" bIns="50800" numCol="1" spcCol="38100" rtlCol="0" anchor="ctr">
                  <a:noAutofit/>
                </a:bodyPr>
                <a:lstStyle/>
                <a:p>
                  <a:pPr algn="ctr" defTabSz="825500"/>
                  <a:endParaRPr lang="zh-CN" altLang="en-US" sz="3200">
                    <a:solidFill>
                      <a:srgbClr val="FFFFFF"/>
                    </a:solidFill>
                    <a:sym typeface="Helvetica Light"/>
                  </a:endParaRPr>
                </a:p>
              </p:txBody>
            </p:sp>
            <p:sp>
              <p:nvSpPr>
                <p:cNvPr id="39" name="文本框 38"/>
                <p:cNvSpPr txBox="1"/>
                <p:nvPr/>
              </p:nvSpPr>
              <p:spPr>
                <a:xfrm>
                  <a:off x="2190136" y="3633529"/>
                  <a:ext cx="2941396" cy="335740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rgbClr val="4A7EBB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>
                    <a:defRPr sz="24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pPr algn="ctr"/>
                  <a:r>
                    <a:rPr lang="zh-CN" altLang="en-US" sz="1100" b="1" dirty="0">
                      <a:solidFill>
                        <a:schemeClr val="tx1"/>
                      </a:solidFill>
                      <a:latin typeface="华文楷体" panose="02010600040101010101" pitchFamily="2" charset="-122"/>
                      <a:ea typeface="华文楷体" panose="02010600040101010101" pitchFamily="2" charset="-122"/>
                    </a:rPr>
                    <a:t>计算平台基础设施</a:t>
                  </a:r>
                  <a:endParaRPr lang="en-US" altLang="zh-CN" sz="1100" b="1" dirty="0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endParaRPr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2017129" y="1204071"/>
                <a:ext cx="3209623" cy="874446"/>
                <a:chOff x="2017129" y="1204071"/>
                <a:chExt cx="3209623" cy="874446"/>
              </a:xfrm>
            </p:grpSpPr>
            <p:sp>
              <p:nvSpPr>
                <p:cNvPr id="31" name="圆角矩形 7"/>
                <p:cNvSpPr/>
                <p:nvPr/>
              </p:nvSpPr>
              <p:spPr>
                <a:xfrm>
                  <a:off x="2017129" y="1204071"/>
                  <a:ext cx="3209623" cy="874446"/>
                </a:xfrm>
                <a:prstGeom prst="roundRect">
                  <a:avLst/>
                </a:prstGeom>
                <a:solidFill>
                  <a:srgbClr val="F2DCDB"/>
                </a:solidFill>
                <a:ln w="12700" cap="flat">
                  <a:solidFill>
                    <a:srgbClr val="4A7EBB"/>
                  </a:solidFill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400" tIns="50800" rIns="50800" bIns="50800" numCol="1" spcCol="38100" rtlCol="0" anchor="ctr">
                  <a:noAutofit/>
                </a:bodyPr>
                <a:lstStyle/>
                <a:p>
                  <a:pPr algn="ctr" defTabSz="825500"/>
                  <a:endParaRPr lang="zh-CN" altLang="en-US" sz="3200">
                    <a:solidFill>
                      <a:srgbClr val="FFFFFF"/>
                    </a:solidFill>
                    <a:sym typeface="Helvetica Light"/>
                  </a:endParaRPr>
                </a:p>
              </p:txBody>
            </p:sp>
            <p:pic>
              <p:nvPicPr>
                <p:cNvPr id="32" name="图形 3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90134" y="1563638"/>
                  <a:ext cx="579363" cy="469699"/>
                </a:xfrm>
                <a:prstGeom prst="rect">
                  <a:avLst/>
                </a:prstGeom>
              </p:spPr>
            </p:pic>
            <p:pic>
              <p:nvPicPr>
                <p:cNvPr id="33" name="图形 32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40904" y="1563638"/>
                  <a:ext cx="579363" cy="469699"/>
                </a:xfrm>
                <a:prstGeom prst="rect">
                  <a:avLst/>
                </a:prstGeom>
              </p:spPr>
            </p:pic>
            <p:sp>
              <p:nvSpPr>
                <p:cNvPr id="34" name="文本框 33"/>
                <p:cNvSpPr txBox="1"/>
                <p:nvPr/>
              </p:nvSpPr>
              <p:spPr>
                <a:xfrm>
                  <a:off x="2793506" y="1233827"/>
                  <a:ext cx="1741600" cy="3357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defTabSz="825500"/>
                  <a:r>
                    <a:rPr lang="zh-CN" altLang="en-US" sz="1100" b="1" dirty="0">
                      <a:latin typeface="华文楷体" panose="02010600040101010101" pitchFamily="2" charset="-122"/>
                      <a:ea typeface="华文楷体" panose="02010600040101010101" pitchFamily="2" charset="-122"/>
                      <a:sym typeface="Helvetica Light"/>
                    </a:rPr>
                    <a:t>平台管控系统</a:t>
                  </a:r>
                  <a:endParaRPr lang="zh-CN" altLang="en-US" sz="1100" b="1" dirty="0">
                    <a:latin typeface="华文楷体" panose="02010600040101010101" pitchFamily="2" charset="-122"/>
                    <a:ea typeface="华文楷体" panose="02010600040101010101" pitchFamily="2" charset="-122"/>
                    <a:sym typeface="Helvetica Light"/>
                  </a:endParaRPr>
                </a:p>
              </p:txBody>
            </p:sp>
            <p:pic>
              <p:nvPicPr>
                <p:cNvPr id="35" name="图形 34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2444" y="1563638"/>
                  <a:ext cx="579363" cy="469699"/>
                </a:xfrm>
                <a:prstGeom prst="rect">
                  <a:avLst/>
                </a:prstGeom>
              </p:spPr>
            </p:pic>
            <p:pic>
              <p:nvPicPr>
                <p:cNvPr id="36" name="图形 3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91674" y="1563638"/>
                  <a:ext cx="579363" cy="469699"/>
                </a:xfrm>
                <a:prstGeom prst="rect">
                  <a:avLst/>
                </a:prstGeom>
              </p:spPr>
            </p:pic>
          </p:grpSp>
          <p:cxnSp>
            <p:nvCxnSpPr>
              <p:cNvPr id="28" name="直线连接符 19"/>
              <p:cNvCxnSpPr/>
              <p:nvPr/>
            </p:nvCxnSpPr>
            <p:spPr>
              <a:xfrm flipH="1">
                <a:off x="347993" y="2270533"/>
                <a:ext cx="6528262" cy="0"/>
              </a:xfrm>
              <a:prstGeom prst="line">
                <a:avLst/>
              </a:prstGeom>
              <a:noFill/>
              <a:ln w="381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9" name="矩形 28"/>
              <p:cNvSpPr/>
              <p:nvPr/>
            </p:nvSpPr>
            <p:spPr>
              <a:xfrm>
                <a:off x="251520" y="771554"/>
                <a:ext cx="6783460" cy="3960436"/>
              </a:xfrm>
              <a:prstGeom prst="rect">
                <a:avLst/>
              </a:prstGeom>
              <a:noFill/>
              <a:ln w="12700" cap="flat">
                <a:solidFill>
                  <a:srgbClr val="4A7EBB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400" tIns="50800" rIns="50800" bIns="50800" numCol="1" spcCol="38100" rtlCol="0" anchor="ctr">
                <a:noAutofit/>
              </a:bodyPr>
              <a:lstStyle/>
              <a:p>
                <a:pPr algn="ctr" defTabSz="825500"/>
                <a:endParaRPr lang="zh-CN" altLang="en-US" sz="3200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251520" y="810579"/>
                <a:ext cx="3268744" cy="3547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>
                  <a:defRPr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sz="1200" b="1" dirty="0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多功能模拟平台</a:t>
                </a:r>
                <a:endParaRPr lang="en-US" altLang="zh-CN" sz="1200" b="1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0110" y="1203325"/>
            <a:ext cx="54717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、校外登陆集群，需要先登陆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VPN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；</a:t>
            </a:r>
            <a:endParaRPr lang="zh-CN" altLang="en-US" dirty="0" smtClean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VPN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账号需向学校信息中心申请；</a:t>
            </a:r>
            <a:endParaRPr lang="zh-CN" altLang="en-US" dirty="0" smtClean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VPN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设备归口信息中心管理，相关技术问题建议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信息中心解决。</a:t>
            </a:r>
            <a:endParaRPr lang="zh-CN" altLang="en-US" dirty="0" smtClean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、左图红色框显示已链接，并且虚拟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IP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地址出现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IP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，才表示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vpn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登陆成功！！</a:t>
            </a:r>
            <a:endParaRPr lang="zh-CN" altLang="en-US" dirty="0" smtClean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895" y="699770"/>
            <a:ext cx="2752090" cy="3126740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—VPN(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校外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1094" y="684153"/>
            <a:ext cx="3978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以</a:t>
            </a:r>
            <a:r>
              <a:rPr lang="en-US" altLang="zh-CN" sz="2000" b="1" dirty="0" err="1" smtClean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xshell</a:t>
            </a:r>
            <a:r>
              <a:rPr lang="zh-CN" altLang="en-US" sz="2000" b="1" dirty="0" smtClean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为</a:t>
            </a:r>
            <a:r>
              <a:rPr lang="zh-CN" altLang="en-US" sz="20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例</a:t>
            </a:r>
            <a:r>
              <a:rPr lang="zh-CN" altLang="en-US" sz="2000" b="1" dirty="0" smtClean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演示登录</a:t>
            </a:r>
            <a:r>
              <a:rPr lang="zh-CN" altLang="en-US" sz="2000" b="1" dirty="0">
                <a:solidFill>
                  <a:srgbClr val="7030A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过程。</a:t>
            </a:r>
            <a:endParaRPr lang="zh-CN" altLang="en-US" sz="2000" b="1" dirty="0">
              <a:solidFill>
                <a:srgbClr val="7030A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7" y="1182052"/>
            <a:ext cx="3247022" cy="247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642672" y="1131590"/>
          <a:ext cx="3968750" cy="7977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1730"/>
                <a:gridCol w="2827020"/>
              </a:tblGrid>
              <a:tr h="205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800" b="1" kern="100" dirty="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T="34290" marB="3429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b="1" kern="0" dirty="0" smtClean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zh-CN" altLang="en-US" sz="900" b="1" kern="0" dirty="0" smtClean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地址</a:t>
                      </a:r>
                      <a:endParaRPr lang="zh-CN" altLang="zh-CN" sz="800" b="1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900" kern="0" dirty="0" smtClean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启明</a:t>
                      </a:r>
                      <a:r>
                        <a:rPr lang="zh-CN" sz="900" kern="0" dirty="0" smtClean="0"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登陆</a:t>
                      </a:r>
                      <a:endParaRPr lang="zh-CN" sz="800" kern="100" dirty="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0" dirty="0" smtClean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172.18.6.10    </a:t>
                      </a:r>
                      <a:r>
                        <a:rPr lang="zh-CN" altLang="en-US" sz="900" kern="0" dirty="0" smtClean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端口号为：</a:t>
                      </a:r>
                      <a:r>
                        <a:rPr lang="en-US" altLang="zh-CN" sz="900" kern="0" dirty="0" smtClean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18188</a:t>
                      </a:r>
                      <a:endParaRPr lang="en-US" altLang="zh-CN" sz="900" kern="0" dirty="0" smtClean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</a:tr>
              <a:tr h="291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800" kern="100" dirty="0" smtClean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太乙登陆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800" kern="100" dirty="0" smtClean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172.18.6.175     </a:t>
                      </a:r>
                      <a:r>
                        <a:rPr lang="zh-CN" altLang="en-US" sz="800" kern="100" dirty="0" smtClean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端口号为：</a:t>
                      </a:r>
                      <a:r>
                        <a:rPr lang="en-US" altLang="zh-CN" sz="800" kern="100" dirty="0" smtClean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22</a:t>
                      </a:r>
                      <a:endParaRPr lang="en-US" altLang="zh-CN" sz="800" kern="100" dirty="0" smtClean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</a:tr>
            </a:tbl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770" y="1995686"/>
            <a:ext cx="3416859" cy="282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85341" y="3795886"/>
            <a:ext cx="36105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xshell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安装文件：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/share/training/20210922train/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登录集群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使用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集群登录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612140"/>
            <a:ext cx="8576310" cy="448437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59655" y="1275715"/>
            <a:ext cx="351726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注意：集群登录界面信息，可能会存在内容调整，以登录</a:t>
            </a:r>
            <a:r>
              <a:rPr lang="zh-CN" altLang="en-US" sz="12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集群</a:t>
            </a:r>
            <a:r>
              <a:rPr lang="zh-CN" altLang="en-US" sz="12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后的信息为</a:t>
            </a:r>
            <a:r>
              <a:rPr lang="zh-CN" altLang="en-US" sz="12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准。 </a:t>
            </a:r>
            <a:endParaRPr lang="zh-CN" altLang="en-US" sz="1200" b="1" dirty="0" smtClean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597047"/>
            <a:ext cx="155384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lammps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简介</a:t>
            </a: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29590" y="949325"/>
            <a:ext cx="7992110" cy="8667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noAutofit/>
          </a:bodyPr>
          <a:lstStyle/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LAMMPS</a:t>
            </a:r>
            <a:r>
              <a:rPr lang="zh-CN" alt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是一个经典的分子动力学代码，可以模拟液体中的粒子，固体和汽体的系综。也可以采用不同的力场和边界条件来模拟全原子，聚合物，生物，金属，粒状和粗料化体系。</a:t>
            </a:r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LAMMPS</a:t>
            </a:r>
            <a:r>
              <a:rPr lang="zh-CN" alt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可以计算的体系小至几个粒子，大到上百万甚至是上亿个粒子。</a:t>
            </a:r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LAMMPS</a:t>
            </a:r>
            <a:r>
              <a:rPr lang="zh-CN" alt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作为一款并行粒子模拟器，可以在原子，介观和连续介质尺度上开展高效模拟。在计算能力和效率方面，</a:t>
            </a:r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LAMMPS</a:t>
            </a:r>
            <a:r>
              <a:rPr lang="zh-CN" alt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可以支持十亿级原子规模的计算，可同时调用上万个核进行计算。</a:t>
            </a:r>
            <a:endParaRPr lang="zh-CN" altLang="en-US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zh-CN" alt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更多内容，请参考官方网站：</a:t>
            </a:r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https://www.lammps.org/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291" y="1996110"/>
            <a:ext cx="155384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启明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lammps</a:t>
            </a:r>
            <a:endParaRPr lang="en-US" altLang="zh-CN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集群使用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启明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lammps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安装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67360" y="2499360"/>
            <a:ext cx="791781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>
              <a:buClrTx/>
              <a:buSzTx/>
              <a:buNone/>
            </a:pPr>
            <a:r>
              <a:rPr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启明集群上面已经安装配置好了</a:t>
            </a:r>
            <a:r>
              <a:rPr 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2022.6</a:t>
            </a:r>
            <a:r>
              <a:rPr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版本的</a:t>
            </a:r>
            <a:r>
              <a:rPr 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lammps</a:t>
            </a:r>
            <a:r>
              <a:rPr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软件.所在位置: </a:t>
            </a:r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/share/apps/lammps</a:t>
            </a:r>
            <a:r>
              <a:rPr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对应目录</a:t>
            </a:r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2022.6_oneapi-e5 2022.6_oneapi-il</a:t>
            </a:r>
            <a:r>
              <a:rPr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endParaRPr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234" y="3364542"/>
            <a:ext cx="7991872" cy="153860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p>
            <a:pPr lvl="0" eaLnBrk="1" hangingPunct="1"/>
            <a:r>
              <a:rPr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下载 </a:t>
            </a:r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lammps-23Jun2022</a:t>
            </a:r>
            <a:r>
              <a:rPr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源码包</a:t>
            </a:r>
            <a:endParaRPr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wget https://download.lammps.org/tars/lammps-23Jun2022.tar.gz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解压</a:t>
            </a:r>
            <a:r>
              <a:rPr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目录</a:t>
            </a:r>
            <a:endParaRPr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tar -xf lammps-23Jun2022.tar.gz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cd lammps-23Jun2022/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zh-CN" altLang="en-US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创建编译目录</a:t>
            </a:r>
            <a:endParaRPr lang="zh-CN" altLang="en-US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mkdir build </a:t>
            </a:r>
            <a:endParaRPr lang="en-US"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1" hangingPunct="1"/>
            <a:r>
              <a:rPr lang="en-US" altLang="zh-CN" sz="1000" dirty="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cd build</a:t>
            </a:r>
            <a:endParaRPr altLang="zh-CN" sz="1000" dirty="0">
              <a:solidFill>
                <a:srgbClr val="333333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2"/>
          <p:cNvSpPr/>
          <p:nvPr/>
        </p:nvSpPr>
        <p:spPr>
          <a:xfrm>
            <a:off x="379026" y="2911780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一、安装第一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步：</a:t>
            </a: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8099.571653543307,&quot;width&quot;:14400}"/>
</p:tagLst>
</file>

<file path=ppt/tags/tag2.xml><?xml version="1.0" encoding="utf-8"?>
<p:tagLst xmlns:p="http://schemas.openxmlformats.org/presentationml/2006/main">
  <p:tag name="KSO_WM_UNIT_TABLE_BEAUTIFY" val="smartTable{28097aaf-f698-402d-986d-f08a2ea2ce92}"/>
</p:tagLst>
</file>

<file path=ppt/tags/tag3.xml><?xml version="1.0" encoding="utf-8"?>
<p:tagLst xmlns:p="http://schemas.openxmlformats.org/presentationml/2006/main">
  <p:tag name="KSO_WM_UNIT_PLACING_PICTURE_USER_VIEWPORT" val="{&quot;height&quot;:8930,&quot;width&quot;:7860}"/>
</p:tagLst>
</file>

<file path=ppt/tags/tag4.xml><?xml version="1.0" encoding="utf-8"?>
<p:tagLst xmlns:p="http://schemas.openxmlformats.org/presentationml/2006/main">
  <p:tag name="KSO_WM_UNIT_TABLE_BEAUTIFY" val="smartTable{ad32d841-7417-4fbc-8327-552f990fba24}"/>
  <p:tag name="TABLE_ENDDRAG_ORIGIN_RECT" val="312*79"/>
  <p:tag name="TABLE_ENDDRAG_RECT" val="379*155*312*79"/>
</p:tagLst>
</file>

<file path=ppt/tags/tag5.xml><?xml version="1.0" encoding="utf-8"?>
<p:tagLst xmlns:p="http://schemas.openxmlformats.org/presentationml/2006/main">
  <p:tag name="KSO_WM_UNIT_PLACING_PICTURE_USER_VIEWPORT" val="{&quot;height&quot;:7600,&quot;width&quot;:15470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TABLE_BEAUTIFY" val="smartTable{02d5af01-a147-4657-8c23-d8d10c7f4560}"/>
  <p:tag name="TABLE_ENDDRAG_ORIGIN_RECT" val="483*345"/>
  <p:tag name="TABLE_ENDDRAG_RECT" val="14*50*483*345"/>
</p:tagLst>
</file>

<file path=ppt/tags/tag9.xml><?xml version="1.0" encoding="utf-8"?>
<p:tagLst xmlns:p="http://schemas.openxmlformats.org/presentationml/2006/main">
  <p:tag name="COMMONDATA" val="eyJoZGlkIjoiNzg4MDU4MWU3N2VkZjlmZThiOGQ5NDU1ZTFkOWI4NzcifQ=="/>
  <p:tag name="KSO_WPP_MARK_KEY" val="3967f8a9-7fce-46c1-ba3f-f3373fe31ffc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8456</Words>
  <Application>WPS 演示</Application>
  <PresentationFormat>全屏显示(16:9)</PresentationFormat>
  <Paragraphs>705</Paragraphs>
  <Slides>32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9" baseType="lpstr">
      <vt:lpstr>Arial</vt:lpstr>
      <vt:lpstr>宋体</vt:lpstr>
      <vt:lpstr>Wingdings</vt:lpstr>
      <vt:lpstr>Calibri</vt:lpstr>
      <vt:lpstr>Arial Black</vt:lpstr>
      <vt:lpstr>微软雅黑</vt:lpstr>
      <vt:lpstr>Arial</vt:lpstr>
      <vt:lpstr>华文楷体</vt:lpstr>
      <vt:lpstr>Times New Roman</vt:lpstr>
      <vt:lpstr>Helvetica Light</vt:lpstr>
      <vt:lpstr>仿宋</vt:lpstr>
      <vt:lpstr>Times New Roman</vt:lpstr>
      <vt:lpstr>Arial Unicode MS</vt:lpstr>
      <vt:lpstr>黑体</vt:lpstr>
      <vt:lpstr>Calibri</vt:lpstr>
      <vt:lpstr>等线</vt:lpstr>
      <vt:lpstr>Office 主题</vt:lpstr>
      <vt:lpstr>PowerPoint 演示文稿</vt:lpstr>
      <vt:lpstr>主要内容</vt:lpstr>
      <vt:lpstr>计算中心基本情况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Miao</dc:creator>
  <cp:lastModifiedBy>WPS_1639541189</cp:lastModifiedBy>
  <cp:revision>1364</cp:revision>
  <dcterms:created xsi:type="dcterms:W3CDTF">2013-02-17T01:49:00Z</dcterms:created>
  <dcterms:modified xsi:type="dcterms:W3CDTF">2025-04-02T08:14:36Z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35FC3707F9D24C20BD623929C453C36E_13</vt:lpwstr>
  </property>
</Properties>
</file>